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2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gCpZ9r+XOzQu21M8pO+t/ttRtX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cd5fa62d8a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2cd5fa62d8a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cd5fa62d8a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7" name="Google Shape;387;g2cd5fa62d8a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cd5fa62d8a_0_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g2cd5fa62d8a_0_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d5fa62d8a_0_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cd5fa62d8a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cd5fa62d8a_0_1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g2cd5fa62d8a_0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cd5fa62d8a_0_1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0" name="Google Shape;450;g2cd5fa62d8a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cd5fa62d8a_0_1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g2cd5fa62d8a_0_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d5fa62d8a_1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g2cd5fa62d8a_1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cd5fa62d8a_1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g2cd5fa62d8a_1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cd5fa62d8a_1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g2cd5fa62d8a_1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b953df2c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8b953df2c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cd5fa62d8a_1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g2cd5fa62d8a_1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cd5fa62d8a_1_1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4" name="Google Shape;564;g2cd5fa62d8a_1_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f56e511421_1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8" name="Google Shape;578;g1f56e511421_1_3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cd5fa62d8a_1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g2cd5fa62d8a_1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cd5fa62d8a_1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0" name="Google Shape;610;g2cd5fa62d8a_1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cd5fa62d8a_1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2cd5fa62d8a_1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4" name="Google Shape;644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cd5fa62d8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cd5fa62d8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90ac76a32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g2c90ac76a32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d5fa62d8a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2cd5fa62d8a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d5fa62d8a_0_2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2cd5fa62d8a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d5fa62d8a_0_2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g2cd5fa62d8a_0_2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d5fa62d8a_0_1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2cd5fa62d8a_0_1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32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g2c90ac76a32_0_32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c90ac76a32_0_322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32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90ac76a32_0_3229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04" name="Google Shape;104;g2c90ac76a32_0_3229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5" name="Google Shape;105;g2c90ac76a32_0_3229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90ac76a32_0_3233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8" name="Google Shape;108;g2c90ac76a32_0_3233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g2c90ac76a32_0_323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90ac76a32_0_32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12" name="Google Shape;112;g2c90ac76a32_0_32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13" name="Google Shape;113;g2c90ac76a32_0_3237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90ac76a32_0_32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16" name="Google Shape;116;g2c90ac76a32_0_32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17" name="Google Shape;117;g2c90ac76a32_0_324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90ac76a32_0_3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" name="Google Shape;120;g2c90ac76a32_0_3245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c90ac76a32_0_324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0ac76a32_0_32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" name="Google Shape;124;g2c90ac76a32_0_324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c90ac76a32_0_324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0ac76a32_0_325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8" name="Google Shape;128;g2c90ac76a32_0_325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g2c90ac76a32_0_3253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g2c90ac76a32_0_325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0ac76a32_0_32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3" name="Google Shape;133;g2c90ac76a32_0_325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90ac76a32_0_3261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6" name="Google Shape;136;g2c90ac76a32_0_3261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g2c90ac76a32_0_3261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g2c90ac76a32_0_326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90ac76a32_0_326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1" name="Google Shape;141;g2c90ac76a32_0_3266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90ac76a32_0_3266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2c90ac76a32_0_326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90ac76a32_0_32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g2c90ac76a32_0_32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g2c90ac76a32_0_32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90ac76a32_0_3275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0" name="Google Shape;150;g2c90ac76a32_0_3275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g2c90ac76a32_0_327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58" name="Google Shape;158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59" name="Google Shape;159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62" name="Google Shape;162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3" name="Google Shape;163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68" name="Google Shape;168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9" name="Google Shape;169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74" name="Google Shape;174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75" name="Google Shape;175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178" name="Google Shape;178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79" name="Google Shape;179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180" name="Google Shape;180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85" name="Google Shape;185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88" name="Google Shape;188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89" name="Google Shape;189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0" name="Google Shape;190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93" name="Google Shape;193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96" name="Google Shape;196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7" name="Google Shape;197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00" name="Google Shape;200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04" name="Google Shape;204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05" name="Google Shape;205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06" name="Google Shape;206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209" name="Google Shape;209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2" name="Google Shape;212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3" name="Google Shape;213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6" name="Google Shape;216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7" name="Google Shape;217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20" name="Google Shape;220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1" name="Google Shape;221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2" name="Google Shape;222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32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32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321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2.jpg"/><Relationship Id="rId6" Type="http://schemas.openxmlformats.org/officeDocument/2006/relationships/image" Target="../media/image30.jpg"/><Relationship Id="rId7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0.jpg"/><Relationship Id="rId6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2.jpg"/><Relationship Id="rId6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3.png"/><Relationship Id="rId6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3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6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21.png"/><Relationship Id="rId8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66.png"/><Relationship Id="rId6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56.png"/><Relationship Id="rId6" Type="http://schemas.openxmlformats.org/officeDocument/2006/relationships/image" Target="../media/image62.png"/><Relationship Id="rId7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3.png"/><Relationship Id="rId5" Type="http://schemas.openxmlformats.org/officeDocument/2006/relationships/image" Target="../media/image53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54.png"/><Relationship Id="rId9" Type="http://schemas.openxmlformats.org/officeDocument/2006/relationships/image" Target="../media/image8.png"/><Relationship Id="rId5" Type="http://schemas.openxmlformats.org/officeDocument/2006/relationships/image" Target="../media/image60.png"/><Relationship Id="rId6" Type="http://schemas.openxmlformats.org/officeDocument/2006/relationships/image" Target="../media/image51.png"/><Relationship Id="rId7" Type="http://schemas.openxmlformats.org/officeDocument/2006/relationships/image" Target="../media/image59.png"/><Relationship Id="rId8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6.jpg"/><Relationship Id="rId7" Type="http://schemas.openxmlformats.org/officeDocument/2006/relationships/image" Target="../media/image20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Relationship Id="rId7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" name="Google Shape;232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3" name="Google Shape;23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35" name="Google Shape;235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37" name="Google Shape;23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g2cd5fa62d8a_0_4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64" name="Google Shape;364;g2cd5fa62d8a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g2cd5fa62d8a_0_4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66" name="Google Shape;366;g2cd5fa62d8a_0_4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67" name="Google Shape;367;g2cd5fa62d8a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cd5fa62d8a_0_41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9" name="Google Shape;369;g2cd5fa62d8a_0_41"/>
          <p:cNvCxnSpPr/>
          <p:nvPr/>
        </p:nvCxnSpPr>
        <p:spPr>
          <a:xfrm>
            <a:off x="730303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70" name="Google Shape;370;g2cd5fa62d8a_0_41"/>
          <p:cNvCxnSpPr/>
          <p:nvPr/>
        </p:nvCxnSpPr>
        <p:spPr>
          <a:xfrm rot="10800000">
            <a:off x="731574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371" name="Google Shape;371;g2cd5fa62d8a_0_41"/>
          <p:cNvSpPr txBox="1"/>
          <p:nvPr/>
        </p:nvSpPr>
        <p:spPr>
          <a:xfrm>
            <a:off x="893390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пол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возраст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образование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профессия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372" name="Google Shape;372;g2cd5fa62d8a_0_41"/>
          <p:cNvSpPr txBox="1"/>
          <p:nvPr/>
        </p:nvSpPr>
        <p:spPr>
          <a:xfrm>
            <a:off x="893391" y="4870089"/>
            <a:ext cx="3042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/>
              <a:t>Демография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g2cd5fa62d8a_0_41"/>
          <p:cNvCxnSpPr/>
          <p:nvPr/>
        </p:nvCxnSpPr>
        <p:spPr>
          <a:xfrm>
            <a:off x="4416654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74" name="Google Shape;374;g2cd5fa62d8a_0_41"/>
          <p:cNvCxnSpPr/>
          <p:nvPr/>
        </p:nvCxnSpPr>
        <p:spPr>
          <a:xfrm rot="10800000">
            <a:off x="4417924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375" name="Google Shape;375;g2cd5fa62d8a_0_41"/>
          <p:cNvSpPr txBox="1"/>
          <p:nvPr/>
        </p:nvSpPr>
        <p:spPr>
          <a:xfrm>
            <a:off x="4579751" y="5633300"/>
            <a:ext cx="32229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 lnSpcReduction="10000"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какие мероприятия уже посещали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какие темы постов больше лайкают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 чём спрашивают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376" name="Google Shape;376;g2cd5fa62d8a_0_41"/>
          <p:cNvSpPr txBox="1"/>
          <p:nvPr/>
        </p:nvSpPr>
        <p:spPr>
          <a:xfrm>
            <a:off x="4579741" y="48700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300"/>
              <a:t>Интересы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7" name="Google Shape;377;g2cd5fa62d8a_0_41"/>
          <p:cNvCxnSpPr/>
          <p:nvPr/>
        </p:nvCxnSpPr>
        <p:spPr>
          <a:xfrm>
            <a:off x="8251604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78" name="Google Shape;378;g2cd5fa62d8a_0_41"/>
          <p:cNvCxnSpPr/>
          <p:nvPr/>
        </p:nvCxnSpPr>
        <p:spPr>
          <a:xfrm rot="10800000">
            <a:off x="8252873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379" name="Google Shape;379;g2cd5fa62d8a_0_41"/>
          <p:cNvSpPr txBox="1"/>
          <p:nvPr/>
        </p:nvSpPr>
        <p:spPr>
          <a:xfrm>
            <a:off x="8414691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какую потребность не реализуют без вас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что уже делают похожие организации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380" name="Google Shape;380;g2cd5fa62d8a_0_41"/>
          <p:cNvSpPr txBox="1"/>
          <p:nvPr/>
        </p:nvSpPr>
        <p:spPr>
          <a:xfrm>
            <a:off x="8414691" y="48700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300"/>
              <a:t>Возможности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2cd5fa62d8a_0_41"/>
          <p:cNvSpPr txBox="1"/>
          <p:nvPr/>
        </p:nvSpPr>
        <p:spPr>
          <a:xfrm>
            <a:off x="771818" y="1038102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800"/>
              <a:buFont typeface="Arial"/>
              <a:buNone/>
            </a:pPr>
            <a:r>
              <a:rPr lang="ru-RU" sz="3800">
                <a:solidFill>
                  <a:srgbClr val="0070B6"/>
                </a:solidFill>
              </a:rPr>
              <a:t>Определение целевой аудитории</a:t>
            </a:r>
            <a:endParaRPr b="0" i="0" sz="38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g2cd5fa62d8a_0_41"/>
          <p:cNvPicPr preferRelativeResize="0"/>
          <p:nvPr/>
        </p:nvPicPr>
        <p:blipFill rotWithShape="1">
          <a:blip r:embed="rId5">
            <a:alphaModFix/>
          </a:blip>
          <a:srcRect b="1881" l="14983" r="17403" t="9387"/>
          <a:stretch/>
        </p:blipFill>
        <p:spPr>
          <a:xfrm>
            <a:off x="731575" y="1988863"/>
            <a:ext cx="3291900" cy="288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83" name="Google Shape;383;g2cd5fa62d8a_0_41"/>
          <p:cNvPicPr preferRelativeResize="0"/>
          <p:nvPr/>
        </p:nvPicPr>
        <p:blipFill rotWithShape="1">
          <a:blip r:embed="rId6">
            <a:alphaModFix/>
          </a:blip>
          <a:srcRect b="546" l="18663" r="16977" t="0"/>
          <a:stretch/>
        </p:blipFill>
        <p:spPr>
          <a:xfrm>
            <a:off x="4410900" y="2004175"/>
            <a:ext cx="3292200" cy="286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84" name="Google Shape;384;g2cd5fa62d8a_0_41"/>
          <p:cNvPicPr preferRelativeResize="0"/>
          <p:nvPr/>
        </p:nvPicPr>
        <p:blipFill rotWithShape="1">
          <a:blip r:embed="rId7">
            <a:alphaModFix/>
          </a:blip>
          <a:srcRect b="0" l="25054" r="21671" t="0"/>
          <a:stretch/>
        </p:blipFill>
        <p:spPr>
          <a:xfrm>
            <a:off x="8251600" y="2004175"/>
            <a:ext cx="3138900" cy="2865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2cd5fa62d8a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397231">
            <a:off x="383027" y="1572836"/>
            <a:ext cx="11067577" cy="43469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2cd5fa62d8a_0_7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91" name="Google Shape;391;g2cd5fa62d8a_0_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g2cd5fa62d8a_0_7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93" name="Google Shape;393;g2cd5fa62d8a_0_7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94" name="Google Shape;394;g2cd5fa62d8a_0_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cd5fa62d8a_0_74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2cd5fa62d8a_0_74"/>
          <p:cNvSpPr txBox="1"/>
          <p:nvPr/>
        </p:nvSpPr>
        <p:spPr>
          <a:xfrm>
            <a:off x="771818" y="1038102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800"/>
              <a:buFont typeface="Arial"/>
              <a:buNone/>
            </a:pPr>
            <a:r>
              <a:rPr lang="ru-RU" sz="3800">
                <a:solidFill>
                  <a:srgbClr val="0070B6"/>
                </a:solidFill>
              </a:rPr>
              <a:t>Хочешь узнать — спроси </a:t>
            </a:r>
            <a:endParaRPr sz="3800">
              <a:solidFill>
                <a:srgbClr val="0070B6"/>
              </a:solidFill>
            </a:endParaRPr>
          </a:p>
        </p:txBody>
      </p:sp>
      <p:sp>
        <p:nvSpPr>
          <p:cNvPr id="397" name="Google Shape;397;g2cd5fa62d8a_0_74"/>
          <p:cNvSpPr/>
          <p:nvPr/>
        </p:nvSpPr>
        <p:spPr>
          <a:xfrm>
            <a:off x="3204275" y="3039375"/>
            <a:ext cx="80211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у своей же аудитории: что уже практикуют, что хотели бы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у администрации: часто нет программ просвещения, с чем помочь  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у других организаций: </a:t>
            </a:r>
            <a:r>
              <a:rPr lang="ru-RU" sz="1800">
                <a:solidFill>
                  <a:schemeClr val="dk1"/>
                </a:solidFill>
              </a:rPr>
              <a:t>что уже практикуют, что хотели бы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государство.png" id="398" name="Google Shape;398;g2cd5fa62d8a_0_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70764" y="3573009"/>
            <a:ext cx="1127757" cy="1095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общество.png" id="399" name="Google Shape;399;g2cd5fa62d8a_0_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6244" y="2315767"/>
            <a:ext cx="1794714" cy="1754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бизнес.png" id="400" name="Google Shape;400;g2cd5fa62d8a_0_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5995" y="3881789"/>
            <a:ext cx="2195405" cy="2146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5" name="Google Shape;405;g2cd5fa62d8a_0_10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06" name="Google Shape;406;g2cd5fa62d8a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g2cd5fa62d8a_0_10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8" name="Google Shape;408;g2cd5fa62d8a_0_10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09" name="Google Shape;409;g2cd5fa62d8a_0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2cd5fa62d8a_0_105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Разработка программы мероприятий: форматы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2cd5fa62d8a_0_10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2cd5fa62d8a_0_105"/>
          <p:cNvPicPr preferRelativeResize="0"/>
          <p:nvPr/>
        </p:nvPicPr>
        <p:blipFill rotWithShape="1">
          <a:blip r:embed="rId5">
            <a:alphaModFix/>
          </a:blip>
          <a:srcRect b="0" l="23491" r="7958" t="0"/>
          <a:stretch/>
        </p:blipFill>
        <p:spPr>
          <a:xfrm>
            <a:off x="6929750" y="2131450"/>
            <a:ext cx="3813600" cy="379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Google Shape;413;gdbb942239e_0_418" id="413" name="Google Shape;413;g2cd5fa62d8a_0_105"/>
          <p:cNvPicPr preferRelativeResize="0"/>
          <p:nvPr/>
        </p:nvPicPr>
        <p:blipFill rotWithShape="1">
          <a:blip r:embed="rId6">
            <a:alphaModFix/>
          </a:blip>
          <a:srcRect b="0" l="26844" r="5724" t="3799"/>
          <a:stretch/>
        </p:blipFill>
        <p:spPr>
          <a:xfrm>
            <a:off x="1448650" y="2131450"/>
            <a:ext cx="3930600" cy="379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4" name="Google Shape;414;g2cd5fa62d8a_0_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7538" y="2373641"/>
            <a:ext cx="3681700" cy="36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cd5fa62d8a_0_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41151" y="2029716"/>
            <a:ext cx="3681700" cy="36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0" name="Google Shape;420;g2cd5fa62d8a_0_12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21" name="Google Shape;421;g2cd5fa62d8a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g2cd5fa62d8a_0_12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23" name="Google Shape;423;g2cd5fa62d8a_0_12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24" name="Google Shape;424;g2cd5fa62d8a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cd5fa62d8a_0_121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Просветительские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2cd5fa62d8a_0_121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13;gdbb942239e_0_418" id="427" name="Google Shape;427;g2cd5fa62d8a_0_121"/>
          <p:cNvPicPr preferRelativeResize="0"/>
          <p:nvPr/>
        </p:nvPicPr>
        <p:blipFill rotWithShape="1">
          <a:blip r:embed="rId5">
            <a:alphaModFix/>
          </a:blip>
          <a:srcRect b="0" l="26844" r="5724" t="3799"/>
          <a:stretch/>
        </p:blipFill>
        <p:spPr>
          <a:xfrm>
            <a:off x="637375" y="1958900"/>
            <a:ext cx="3930600" cy="379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8" name="Google Shape;428;g2cd5fa62d8a_0_121"/>
          <p:cNvSpPr/>
          <p:nvPr/>
        </p:nvSpPr>
        <p:spPr>
          <a:xfrm>
            <a:off x="5178350" y="2739550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Лекция / у</a:t>
            </a:r>
            <a:r>
              <a:rPr lang="ru-RU" sz="1800">
                <a:solidFill>
                  <a:schemeClr val="dk1"/>
                </a:solidFill>
              </a:rPr>
              <a:t>рок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Викторина / квиз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Беседа с экспертом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Паблик-ток / дискуссия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Дебаты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29" name="Google Shape;429;g2cd5fa62d8a_0_121"/>
          <p:cNvSpPr/>
          <p:nvPr/>
        </p:nvSpPr>
        <p:spPr>
          <a:xfrm>
            <a:off x="8400249" y="3045374"/>
            <a:ext cx="3610200" cy="34704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2cd5fa62d8a_0_121"/>
          <p:cNvSpPr txBox="1"/>
          <p:nvPr/>
        </p:nvSpPr>
        <p:spPr>
          <a:xfrm>
            <a:off x="7991175" y="3659150"/>
            <a:ext cx="42849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1-1,5 часа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возможен онлайн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не требует реквизита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можно провести своими силами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431" name="Google Shape;431;g2cd5fa62d8a_0_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363" y="2231941"/>
            <a:ext cx="3681700" cy="36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Google Shape;436;g2cd5fa62d8a_0_13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37" name="Google Shape;437;g2cd5fa62d8a_0_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g2cd5fa62d8a_0_13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39" name="Google Shape;439;g2cd5fa62d8a_0_136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40" name="Google Shape;440;g2cd5fa62d8a_0_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2cd5fa62d8a_0_136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Развлекательные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cd5fa62d8a_0_136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2cd5fa62d8a_0_136"/>
          <p:cNvSpPr/>
          <p:nvPr/>
        </p:nvSpPr>
        <p:spPr>
          <a:xfrm>
            <a:off x="4800650" y="2810375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Акция по сбору вторсырья / вещей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Своп / гаражная распродажа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Мастер-класс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Квест / забег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Настольные игры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Выставка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Субботник</a:t>
            </a:r>
            <a:r>
              <a:rPr lang="ru-RU" sz="1800">
                <a:solidFill>
                  <a:schemeClr val="dk1"/>
                </a:solidFill>
              </a:rPr>
              <a:t> / посадка</a:t>
            </a:r>
            <a:r>
              <a:rPr lang="ru-RU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44" name="Google Shape;444;g2cd5fa62d8a_0_136"/>
          <p:cNvSpPr/>
          <p:nvPr/>
        </p:nvSpPr>
        <p:spPr>
          <a:xfrm>
            <a:off x="8400249" y="3045374"/>
            <a:ext cx="3610200" cy="34704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2cd5fa62d8a_0_136"/>
          <p:cNvSpPr txBox="1"/>
          <p:nvPr/>
        </p:nvSpPr>
        <p:spPr>
          <a:xfrm>
            <a:off x="8014775" y="3829450"/>
            <a:ext cx="42849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не ограничено время 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только офлайн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требует реквизит</a:t>
            </a:r>
            <a:endParaRPr sz="2200">
              <a:solidFill>
                <a:schemeClr val="lt1"/>
              </a:solidFill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</a:pPr>
            <a:r>
              <a:rPr lang="ru-RU" sz="2200">
                <a:solidFill>
                  <a:schemeClr val="lt1"/>
                </a:solidFill>
              </a:rPr>
              <a:t>не всё можно провести своими силами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446" name="Google Shape;446;g2cd5fa62d8a_0_136"/>
          <p:cNvPicPr preferRelativeResize="0"/>
          <p:nvPr/>
        </p:nvPicPr>
        <p:blipFill rotWithShape="1">
          <a:blip r:embed="rId5">
            <a:alphaModFix/>
          </a:blip>
          <a:srcRect b="0" l="23491" r="7958" t="0"/>
          <a:stretch/>
        </p:blipFill>
        <p:spPr>
          <a:xfrm>
            <a:off x="720000" y="2017900"/>
            <a:ext cx="3813600" cy="379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7" name="Google Shape;447;g2cd5fa62d8a_0_1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363" y="2231941"/>
            <a:ext cx="3681700" cy="36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d5fa62d8a_0_151"/>
          <p:cNvSpPr/>
          <p:nvPr/>
        </p:nvSpPr>
        <p:spPr>
          <a:xfrm>
            <a:off x="8785539" y="3582354"/>
            <a:ext cx="2981076" cy="1833542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3" name="Google Shape;453;g2cd5fa62d8a_0_15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54" name="Google Shape;454;g2cd5fa62d8a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g2cd5fa62d8a_0_15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56" name="Google Shape;456;g2cd5fa62d8a_0_151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57" name="Google Shape;457;g2cd5fa62d8a_0_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cd5fa62d8a_0_151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</a:t>
            </a:r>
            <a:r>
              <a:rPr lang="ru-RU" sz="3000">
                <a:solidFill>
                  <a:srgbClr val="0070B6"/>
                </a:solidFill>
              </a:rPr>
              <a:t>рограмма мероприятий: важно помнить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cd5fa62d8a_0_151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2cd5fa62d8a_0_151"/>
          <p:cNvSpPr/>
          <p:nvPr/>
        </p:nvSpPr>
        <p:spPr>
          <a:xfrm>
            <a:off x="843525" y="2172975"/>
            <a:ext cx="8021100" cy="3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выбирайте темы, актуальные для вашей аудитории (например, управление отходами, энергосбережение, охрана природы)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разбейте программу на модули и запустите пробные несколько мероприятий на 2-3 месяца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определите частотность мероприятий — раз в 2-3 недели достаточно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 долгосрочное расписание формирует ожидания аудитории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тестируйте и комбинируйте разные форматы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61" name="Google Shape;461;g2cd5fa62d8a_0_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79467" y="2397400"/>
            <a:ext cx="2022267" cy="254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cd5fa62d8a_0_1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0397231">
            <a:off x="383027" y="1572836"/>
            <a:ext cx="11067577" cy="4346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7" name="Google Shape;467;g2cd5fa62d8a_0_17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68" name="Google Shape;468;g2cd5fa62d8a_0_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g2cd5fa62d8a_0_17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70" name="Google Shape;470;g2cd5fa62d8a_0_17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471" name="Google Shape;471;g2cd5fa62d8a_0_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2cd5fa62d8a_0_172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Разработка форматов коммуникации онлайн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2cd5fa62d8a_0_172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g2cd5fa62d8a_0_172"/>
          <p:cNvCxnSpPr/>
          <p:nvPr/>
        </p:nvCxnSpPr>
        <p:spPr>
          <a:xfrm>
            <a:off x="730303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75" name="Google Shape;475;g2cd5fa62d8a_0_172"/>
          <p:cNvCxnSpPr/>
          <p:nvPr/>
        </p:nvCxnSpPr>
        <p:spPr>
          <a:xfrm rot="10800000">
            <a:off x="731574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476" name="Google Shape;476;g2cd5fa62d8a_0_172"/>
          <p:cNvSpPr txBox="1"/>
          <p:nvPr/>
        </p:nvSpPr>
        <p:spPr>
          <a:xfrm>
            <a:off x="893390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анонс общей программы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анонс каждого мероприятия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отчёт о ходе / результатах мероприятия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477" name="Google Shape;477;g2cd5fa62d8a_0_172"/>
          <p:cNvSpPr txBox="1"/>
          <p:nvPr/>
        </p:nvSpPr>
        <p:spPr>
          <a:xfrm>
            <a:off x="893391" y="4870089"/>
            <a:ext cx="3042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/>
              <a:t>О мероприятиях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g2cd5fa62d8a_0_172"/>
          <p:cNvCxnSpPr/>
          <p:nvPr/>
        </p:nvCxnSpPr>
        <p:spPr>
          <a:xfrm>
            <a:off x="4416654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79" name="Google Shape;479;g2cd5fa62d8a_0_172"/>
          <p:cNvCxnSpPr/>
          <p:nvPr/>
        </p:nvCxnSpPr>
        <p:spPr>
          <a:xfrm rot="10800000">
            <a:off x="4417924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480" name="Google Shape;480;g2cd5fa62d8a_0_172"/>
          <p:cNvSpPr txBox="1"/>
          <p:nvPr/>
        </p:nvSpPr>
        <p:spPr>
          <a:xfrm>
            <a:off x="4579751" y="5633300"/>
            <a:ext cx="32229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напоминаем о своей политике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говорим о конкретных мерах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отчитываемся о результатах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481" name="Google Shape;481;g2cd5fa62d8a_0_172"/>
          <p:cNvSpPr txBox="1"/>
          <p:nvPr/>
        </p:nvSpPr>
        <p:spPr>
          <a:xfrm>
            <a:off x="4579741" y="48700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300"/>
              <a:t>О своих практиках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cd5fa62d8a_0_172"/>
          <p:cNvCxnSpPr/>
          <p:nvPr/>
        </p:nvCxnSpPr>
        <p:spPr>
          <a:xfrm>
            <a:off x="8251604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83" name="Google Shape;483;g2cd5fa62d8a_0_172"/>
          <p:cNvCxnSpPr/>
          <p:nvPr/>
        </p:nvCxnSpPr>
        <p:spPr>
          <a:xfrm rot="10800000">
            <a:off x="8252873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484" name="Google Shape;484;g2cd5fa62d8a_0_172"/>
          <p:cNvSpPr txBox="1"/>
          <p:nvPr/>
        </p:nvSpPr>
        <p:spPr>
          <a:xfrm>
            <a:off x="8414691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полезный 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информационный</a:t>
            </a:r>
            <a:endParaRPr>
              <a:solidFill>
                <a:srgbClr val="0071B6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1400"/>
              <a:buChar char="○"/>
            </a:pPr>
            <a:r>
              <a:rPr lang="ru-RU">
                <a:solidFill>
                  <a:srgbClr val="0071B6"/>
                </a:solidFill>
              </a:rPr>
              <a:t>развлекательный</a:t>
            </a:r>
            <a:endParaRPr>
              <a:solidFill>
                <a:srgbClr val="0071B6"/>
              </a:solidFill>
            </a:endParaRPr>
          </a:p>
        </p:txBody>
      </p:sp>
      <p:sp>
        <p:nvSpPr>
          <p:cNvPr id="485" name="Google Shape;485;g2cd5fa62d8a_0_172"/>
          <p:cNvSpPr txBox="1"/>
          <p:nvPr/>
        </p:nvSpPr>
        <p:spPr>
          <a:xfrm>
            <a:off x="8414691" y="48700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300"/>
              <a:t>Контент на тему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g2cd5fa62d8a_0_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4742" y="1884013"/>
            <a:ext cx="3362519" cy="30899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g2cd5fa62d8a_0_172"/>
          <p:cNvGrpSpPr/>
          <p:nvPr/>
        </p:nvGrpSpPr>
        <p:grpSpPr>
          <a:xfrm>
            <a:off x="8373575" y="2270550"/>
            <a:ext cx="2961562" cy="2599552"/>
            <a:chOff x="8629213" y="2178150"/>
            <a:chExt cx="2961562" cy="2599552"/>
          </a:xfrm>
        </p:grpSpPr>
        <p:sp>
          <p:nvSpPr>
            <p:cNvPr id="488" name="Google Shape;488;g2cd5fa62d8a_0_172"/>
            <p:cNvSpPr/>
            <p:nvPr/>
          </p:nvSpPr>
          <p:spPr>
            <a:xfrm>
              <a:off x="8629213" y="2178150"/>
              <a:ext cx="2920500" cy="2599500"/>
            </a:xfrm>
            <a:prstGeom prst="roundRect">
              <a:avLst>
                <a:gd fmla="val 16667" name="adj"/>
              </a:avLst>
            </a:prstGeom>
            <a:solidFill>
              <a:srgbClr val="F8C7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9" name="Google Shape;489;g2cd5fa62d8a_0_1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8993891" y="2287350"/>
              <a:ext cx="2596884" cy="24903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Copy of 2022 Digital Cleanup Day  INSTA SQUARES (2)" id="490" name="Google Shape;490;g2cd5fa62d8a_0_172"/>
          <p:cNvPicPr preferRelativeResize="0"/>
          <p:nvPr/>
        </p:nvPicPr>
        <p:blipFill rotWithShape="1">
          <a:blip r:embed="rId7">
            <a:alphaModFix/>
          </a:blip>
          <a:srcRect b="6666" l="9018" r="6770" t="8407"/>
          <a:stretch/>
        </p:blipFill>
        <p:spPr>
          <a:xfrm>
            <a:off x="731575" y="2270575"/>
            <a:ext cx="2920500" cy="259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8C70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cd5fa62d8a_1_97"/>
          <p:cNvSpPr/>
          <p:nvPr/>
        </p:nvSpPr>
        <p:spPr>
          <a:xfrm flipH="1" rot="1110302">
            <a:off x="8978019" y="4885865"/>
            <a:ext cx="2980946" cy="1833482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g2cd5fa62d8a_1_9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497" name="Google Shape;497;g2cd5fa62d8a_1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g2cd5fa62d8a_1_9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99" name="Google Shape;499;g2cd5fa62d8a_1_9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00" name="Google Shape;500;g2cd5fa62d8a_1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2cd5fa62d8a_1_97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 мероприятиях</a:t>
            </a:r>
            <a:r>
              <a:rPr lang="ru-RU" sz="3000">
                <a:solidFill>
                  <a:srgbClr val="0070B6"/>
                </a:solidFill>
              </a:rPr>
              <a:t>: продвигать </a:t>
            </a:r>
            <a:r>
              <a:rPr lang="ru-RU" sz="3000">
                <a:solidFill>
                  <a:srgbClr val="0070B6"/>
                </a:solidFill>
              </a:rPr>
              <a:t>важно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2cd5fa62d8a_1_97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2cd5fa62d8a_1_97"/>
          <p:cNvSpPr/>
          <p:nvPr/>
        </p:nvSpPr>
        <p:spPr>
          <a:xfrm>
            <a:off x="843525" y="2172975"/>
            <a:ext cx="8021100" cy="3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публикуйте анонсы сразу с формой регистрации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распространяйте через информационных партнёров: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паблики об экологии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паблики местного сообщества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СМИ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местные органы власти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стимулируйте участие (конкурсы, сертификаты и др. стимулы)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04" name="Google Shape;504;g2cd5fa62d8a_1_97"/>
          <p:cNvPicPr preferRelativeResize="0"/>
          <p:nvPr/>
        </p:nvPicPr>
        <p:blipFill rotWithShape="1">
          <a:blip r:embed="rId5">
            <a:alphaModFix/>
          </a:blip>
          <a:srcRect b="26323" l="23971" r="25403" t="29330"/>
          <a:stretch/>
        </p:blipFill>
        <p:spPr>
          <a:xfrm>
            <a:off x="8195684" y="2337025"/>
            <a:ext cx="4219981" cy="369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cd5fa62d8a_1_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95677" y="4311366"/>
            <a:ext cx="1497000" cy="147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2cd5fa62d8a_1_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356" y="5732300"/>
            <a:ext cx="2686369" cy="3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1" name="Google Shape;511;g2cd5fa62d8a_1_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12" name="Google Shape;512;g2cd5fa62d8a_1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g2cd5fa62d8a_1_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14" name="Google Shape;514;g2cd5fa62d8a_1_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15" name="Google Shape;515;g2cd5fa62d8a_1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2cd5fa62d8a_1_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2cd5fa62d8a_1_8"/>
          <p:cNvSpPr/>
          <p:nvPr/>
        </p:nvSpPr>
        <p:spPr>
          <a:xfrm>
            <a:off x="0" y="864425"/>
            <a:ext cx="12192000" cy="10218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Добро.Центры получат готовые материалы для 10 публикаций</a:t>
            </a:r>
            <a:r>
              <a:rPr lang="ru-RU" sz="1600">
                <a:solidFill>
                  <a:schemeClr val="lt1"/>
                </a:solidFill>
              </a:rPr>
              <a:t> и 10 коротких видео</a:t>
            </a: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g2cd5fa62d8a_1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5888" y="2005725"/>
            <a:ext cx="2554220" cy="24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cd5fa62d8a_1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0517" y="1964207"/>
            <a:ext cx="2805604" cy="27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cd5fa62d8a_1_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81588" y="4108288"/>
            <a:ext cx="2579907" cy="2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2cd5fa62d8a_1_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13993" y="2680427"/>
            <a:ext cx="2088757" cy="202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2cd5fa62d8a_1_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67000" y="4333188"/>
            <a:ext cx="2289125" cy="2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cd5fa62d8a_1_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81123" y="2423176"/>
            <a:ext cx="1752092" cy="168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2cd5fa62d8a_1_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05893" y="4542885"/>
            <a:ext cx="2088757" cy="200077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2cd5fa62d8a_1_8"/>
          <p:cNvSpPr/>
          <p:nvPr/>
        </p:nvSpPr>
        <p:spPr>
          <a:xfrm flipH="1" rot="1374551">
            <a:off x="9082228" y="4867971"/>
            <a:ext cx="2981258" cy="1833387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2cd5fa62d8a_1_8"/>
          <p:cNvSpPr txBox="1"/>
          <p:nvPr/>
        </p:nvSpPr>
        <p:spPr>
          <a:xfrm>
            <a:off x="9010488" y="54957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Доступ к материалам 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платформе Добро.Университет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g2cd5fa62d8a_1_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86938" y="3476450"/>
            <a:ext cx="3686175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cd5fa62d8a_1_22"/>
          <p:cNvSpPr/>
          <p:nvPr/>
        </p:nvSpPr>
        <p:spPr>
          <a:xfrm>
            <a:off x="7335550" y="1843825"/>
            <a:ext cx="4377300" cy="42315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g2cd5fa62d8a_1_2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34" name="Google Shape;534;g2cd5fa62d8a_1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g2cd5fa62d8a_1_22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36" name="Google Shape;536;g2cd5fa62d8a_1_2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37" name="Google Shape;537;g2cd5fa62d8a_1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2cd5fa62d8a_1_22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Коммуникации онлайн</a:t>
            </a:r>
            <a:r>
              <a:rPr lang="ru-RU" sz="3000">
                <a:solidFill>
                  <a:srgbClr val="0070B6"/>
                </a:solidFill>
              </a:rPr>
              <a:t>: важно помнить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2cd5fa62d8a_1_22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2cd5fa62d8a_1_22"/>
          <p:cNvSpPr/>
          <p:nvPr/>
        </p:nvSpPr>
        <p:spPr>
          <a:xfrm>
            <a:off x="843525" y="2172975"/>
            <a:ext cx="6080700" cy="3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выбирайте темы, актуальные для вашей аудитории (например, общие </a:t>
            </a:r>
            <a:r>
              <a:rPr lang="ru-RU" sz="1800">
                <a:solidFill>
                  <a:schemeClr val="dk1"/>
                </a:solidFill>
              </a:rPr>
              <a:t>советы и факты</a:t>
            </a:r>
            <a:r>
              <a:rPr lang="ru-RU" sz="1800">
                <a:solidFill>
                  <a:schemeClr val="dk1"/>
                </a:solidFill>
              </a:rPr>
              <a:t>)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заведите отдельную рубрику со своим графиком публикаций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долгосрочный график формирует ожидания аудитории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пробуйте разные форматы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поддерживайте позитивный контекст, не нагнетайте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не осуждайте сомневающихся и новичков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41" name="Google Shape;541;g2cd5fa62d8a_1_22"/>
          <p:cNvPicPr preferRelativeResize="0"/>
          <p:nvPr/>
        </p:nvPicPr>
        <p:blipFill rotWithShape="1">
          <a:blip r:embed="rId5">
            <a:alphaModFix/>
          </a:blip>
          <a:srcRect b="9140" l="0" r="0" t="27954"/>
          <a:stretch/>
        </p:blipFill>
        <p:spPr>
          <a:xfrm>
            <a:off x="6834712" y="2397399"/>
            <a:ext cx="5278725" cy="332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3" name="Google Shape;243;g28b953df2c8_0_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4" name="Google Shape;244;g28b953df2c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g28b953df2c8_0_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6" name="Google Shape;246;g28b953df2c8_0_1"/>
          <p:cNvPicPr preferRelativeResize="0"/>
          <p:nvPr/>
        </p:nvPicPr>
        <p:blipFill rotWithShape="1">
          <a:blip r:embed="rId4">
            <a:alphaModFix/>
          </a:blip>
          <a:srcRect b="6904" l="0" r="0" t="4694"/>
          <a:stretch/>
        </p:blipFill>
        <p:spPr>
          <a:xfrm>
            <a:off x="0" y="864824"/>
            <a:ext cx="12191999" cy="600005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8b953df2c8_0_1"/>
          <p:cNvSpPr/>
          <p:nvPr/>
        </p:nvSpPr>
        <p:spPr>
          <a:xfrm>
            <a:off x="0" y="824225"/>
            <a:ext cx="12192000" cy="12612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Добро.Центров будут подготовлены к полноценной самостоятельной работе по развитию экологической коммуникации.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g28b953df2c8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2800" y="2768100"/>
            <a:ext cx="2683125" cy="268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249" name="Google Shape;249;g28b953df2c8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государство.png" id="546" name="Google Shape;546;g2cd5fa62d8a_1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764" y="2710784"/>
            <a:ext cx="1127757" cy="109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cd5fa62d8a_1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4425" y="3348611"/>
            <a:ext cx="1387400" cy="13033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8" name="Google Shape;548;g2cd5fa62d8a_1_5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49" name="Google Shape;549;g2cd5fa62d8a_1_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2cd5fa62d8a_1_5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51" name="Google Shape;551;g2cd5fa62d8a_1_5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52" name="Google Shape;552;g2cd5fa62d8a_1_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2cd5fa62d8a_1_54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Партнёрство с местными организациями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2cd5fa62d8a_1_54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2cd5fa62d8a_1_54"/>
          <p:cNvSpPr/>
          <p:nvPr/>
        </p:nvSpPr>
        <p:spPr>
          <a:xfrm>
            <a:off x="3204275" y="3039375"/>
            <a:ext cx="32424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экологические объединения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волонтёрские организации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бюджетные организации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благотворительные фонды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коммерческие компании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местные </a:t>
            </a:r>
            <a:r>
              <a:rPr lang="ru-RU" sz="1800">
                <a:solidFill>
                  <a:schemeClr val="dk1"/>
                </a:solidFill>
              </a:rPr>
              <a:t>органы</a:t>
            </a:r>
            <a:r>
              <a:rPr lang="ru-RU" sz="1800">
                <a:solidFill>
                  <a:schemeClr val="dk1"/>
                </a:solidFill>
              </a:rPr>
              <a:t> власти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СМИ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бизнес.png" id="556" name="Google Shape;556;g2cd5fa62d8a_1_54"/>
          <p:cNvPicPr preferRelativeResize="0"/>
          <p:nvPr/>
        </p:nvPicPr>
        <p:blipFill rotWithShape="1">
          <a:blip r:embed="rId7">
            <a:alphaModFix/>
          </a:blip>
          <a:srcRect b="21008" l="23824" r="21795" t="22757"/>
          <a:stretch/>
        </p:blipFill>
        <p:spPr>
          <a:xfrm>
            <a:off x="689775" y="4430500"/>
            <a:ext cx="1193851" cy="1207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" name="Google Shape;557;g2cd5fa62d8a_1_54"/>
          <p:cNvGrpSpPr/>
          <p:nvPr/>
        </p:nvGrpSpPr>
        <p:grpSpPr>
          <a:xfrm>
            <a:off x="6447066" y="3572743"/>
            <a:ext cx="994627" cy="937248"/>
            <a:chOff x="4854075" y="2527625"/>
            <a:chExt cx="56000" cy="59050"/>
          </a:xfrm>
        </p:grpSpPr>
        <p:sp>
          <p:nvSpPr>
            <p:cNvPr id="558" name="Google Shape;558;g2cd5fa62d8a_1_54"/>
            <p:cNvSpPr/>
            <p:nvPr/>
          </p:nvSpPr>
          <p:spPr>
            <a:xfrm>
              <a:off x="4872325" y="2527625"/>
              <a:ext cx="37750" cy="59050"/>
            </a:xfrm>
            <a:custGeom>
              <a:rect b="b" l="l" r="r" t="t"/>
              <a:pathLst>
                <a:path extrusionOk="0" h="2362" w="151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F8C70E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2cd5fa62d8a_1_54"/>
            <p:cNvSpPr/>
            <p:nvPr/>
          </p:nvSpPr>
          <p:spPr>
            <a:xfrm>
              <a:off x="4854075" y="2539100"/>
              <a:ext cx="26075" cy="35875"/>
            </a:xfrm>
            <a:custGeom>
              <a:rect b="b" l="l" r="r" t="t"/>
              <a:pathLst>
                <a:path extrusionOk="0" h="1435" w="1043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F8C70E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0" name="Google Shape;560;g2cd5fa62d8a_1_54"/>
          <p:cNvSpPr/>
          <p:nvPr/>
        </p:nvSpPr>
        <p:spPr>
          <a:xfrm>
            <a:off x="7653900" y="3039375"/>
            <a:ext cx="41913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подрядчики по вывозу вторсырья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подрядчики по вывозу вещей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спикеры на мероприятия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волонтёры на мероприятия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информационная поддержка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партнёрство и оргпомощь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аудитория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61" name="Google Shape;561;g2cd5fa62d8a_1_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54162" y="2172966"/>
            <a:ext cx="3681700" cy="36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6" name="Google Shape;566;g2cd5fa62d8a_1_11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67" name="Google Shape;567;g2cd5fa62d8a_1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g2cd5fa62d8a_1_11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69" name="Google Shape;569;g2cd5fa62d8a_1_117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570" name="Google Shape;570;g2cd5fa62d8a_1_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cd5fa62d8a_1_117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Будьте хорошим п</a:t>
            </a:r>
            <a:r>
              <a:rPr lang="ru-RU" sz="3000">
                <a:solidFill>
                  <a:srgbClr val="0070B6"/>
                </a:solidFill>
              </a:rPr>
              <a:t>артнёром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2cd5fa62d8a_1_117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2cd5fa62d8a_1_117"/>
          <p:cNvSpPr/>
          <p:nvPr/>
        </p:nvSpPr>
        <p:spPr>
          <a:xfrm>
            <a:off x="843525" y="2893500"/>
            <a:ext cx="75930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не пропадайте из коммуникации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выполняйте взятые обязательства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доносите свои смыслы, создавайте союзников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думайте об интересах другой стороны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полезно: создать форму </a:t>
            </a:r>
            <a:r>
              <a:rPr lang="ru-RU" sz="1800">
                <a:solidFill>
                  <a:schemeClr val="dk1"/>
                </a:solidFill>
              </a:rPr>
              <a:t>соглашения</a:t>
            </a:r>
            <a:r>
              <a:rPr lang="ru-RU" sz="1800">
                <a:solidFill>
                  <a:schemeClr val="dk1"/>
                </a:solidFill>
              </a:rPr>
              <a:t> о сотрудничестве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благодарите, в т.ч. просто благодарственным письмом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74" name="Google Shape;574;g2cd5fa62d8a_1_117"/>
          <p:cNvPicPr preferRelativeResize="0"/>
          <p:nvPr/>
        </p:nvPicPr>
        <p:blipFill rotWithShape="1">
          <a:blip r:embed="rId5">
            <a:alphaModFix/>
          </a:blip>
          <a:srcRect b="0" l="7070" r="23537" t="0"/>
          <a:stretch/>
        </p:blipFill>
        <p:spPr>
          <a:xfrm>
            <a:off x="7579375" y="2178150"/>
            <a:ext cx="3961200" cy="380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5" name="Google Shape;575;g2cd5fa62d8a_1_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6713" y="2724841"/>
            <a:ext cx="3681700" cy="36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g1f56e511421_1_3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81" name="Google Shape;581;g1f56e511421_1_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2" name="Google Shape;582;g1f56e511421_1_32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583" name="Google Shape;583;g1f56e511421_1_3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1f56e511421_1_323"/>
          <p:cNvSpPr txBox="1"/>
          <p:nvPr/>
        </p:nvSpPr>
        <p:spPr>
          <a:xfrm>
            <a:off x="3555769" y="5582819"/>
            <a:ext cx="2730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25" lIns="90025" spcFirstLastPara="1" rIns="90025" wrap="square" tIns="900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kapoosta.ru </a:t>
            </a:r>
            <a:endParaRPr b="1" i="0" sz="15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1f56e511421_1_323"/>
          <p:cNvSpPr txBox="1"/>
          <p:nvPr/>
        </p:nvSpPr>
        <p:spPr>
          <a:xfrm>
            <a:off x="352109" y="4020172"/>
            <a:ext cx="30906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25" lIns="90025" spcFirstLastPara="1" rIns="90025" wrap="square" tIns="900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+1Город (Полезный Город)</a:t>
            </a:r>
            <a:endParaRPr b="1" i="0" sz="15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1f56e511421_1_323"/>
          <p:cNvSpPr txBox="1"/>
          <p:nvPr/>
        </p:nvSpPr>
        <p:spPr>
          <a:xfrm>
            <a:off x="352112" y="964903"/>
            <a:ext cx="80883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25" lIns="67525" spcFirstLastPara="1" rIns="67525" wrap="square" tIns="33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Где искать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g1f56e511421_1_3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2275" y="1586840"/>
            <a:ext cx="4513972" cy="25004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88" name="Google Shape;588;g1f56e511421_1_323"/>
          <p:cNvPicPr preferRelativeResize="0"/>
          <p:nvPr/>
        </p:nvPicPr>
        <p:blipFill rotWithShape="1">
          <a:blip r:embed="rId6">
            <a:alphaModFix/>
          </a:blip>
          <a:srcRect b="0" l="9008" r="3868" t="0"/>
          <a:stretch/>
        </p:blipFill>
        <p:spPr>
          <a:xfrm>
            <a:off x="3555769" y="2463475"/>
            <a:ext cx="4353167" cy="3006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589" name="Google Shape;589;g1f56e511421_1_323"/>
          <p:cNvPicPr preferRelativeResize="0"/>
          <p:nvPr/>
        </p:nvPicPr>
        <p:blipFill rotWithShape="1">
          <a:blip r:embed="rId7">
            <a:alphaModFix/>
          </a:blip>
          <a:srcRect b="0" l="0" r="1176" t="0"/>
          <a:stretch/>
        </p:blipFill>
        <p:spPr>
          <a:xfrm>
            <a:off x="6783775" y="3478975"/>
            <a:ext cx="5075149" cy="26229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590" name="Google Shape;590;g1f56e511421_1_323"/>
          <p:cNvSpPr txBox="1"/>
          <p:nvPr/>
        </p:nvSpPr>
        <p:spPr>
          <a:xfrm>
            <a:off x="6783781" y="6270794"/>
            <a:ext cx="2730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25" lIns="90025" spcFirstLastPara="1" rIns="90025" wrap="square" tIns="900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recyclemap.ru </a:t>
            </a:r>
            <a:endParaRPr b="1" i="0" sz="15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1f56e511421_1_32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sp>
        <p:nvSpPr>
          <p:cNvPr id="592" name="Google Shape;592;g1f56e511421_1_32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cd5fa62d8a_1_83"/>
          <p:cNvSpPr/>
          <p:nvPr/>
        </p:nvSpPr>
        <p:spPr>
          <a:xfrm>
            <a:off x="529900" y="2093675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8" name="Google Shape;598;g2cd5fa62d8a_1_8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599" name="Google Shape;599;g2cd5fa62d8a_1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g2cd5fa62d8a_1_8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01" name="Google Shape;601;g2cd5fa62d8a_1_8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02" name="Google Shape;602;g2cd5fa62d8a_1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2cd5fa62d8a_1_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397231">
            <a:off x="383027" y="1572836"/>
            <a:ext cx="11067577" cy="434698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2cd5fa62d8a_1_83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Оценка и обратная связь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g2cd5fa62d8a_1_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6645" y="2863909"/>
            <a:ext cx="2954414" cy="263397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2cd5fa62d8a_1_8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2cd5fa62d8a_1_83"/>
          <p:cNvSpPr/>
          <p:nvPr/>
        </p:nvSpPr>
        <p:spPr>
          <a:xfrm>
            <a:off x="5523300" y="3300225"/>
            <a:ext cx="6322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отслеживайте регистраци</a:t>
            </a:r>
            <a:r>
              <a:rPr lang="ru-RU" sz="1800">
                <a:solidFill>
                  <a:schemeClr val="dk1"/>
                </a:solidFill>
              </a:rPr>
              <a:t>и и доходимость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просите оставить отзывы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делайте опросы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спрашивайте обратную связь на мероприятии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вносите соответствующие корректировки в стратегию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cd5fa62d8a_1_138"/>
          <p:cNvSpPr/>
          <p:nvPr/>
        </p:nvSpPr>
        <p:spPr>
          <a:xfrm flipH="1" rot="-9689589">
            <a:off x="128690" y="2231550"/>
            <a:ext cx="5261322" cy="3005481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3" name="Google Shape;613;g2cd5fa62d8a_1_13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614" name="Google Shape;614;g2cd5fa62d8a_1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5" name="Google Shape;615;g2cd5fa62d8a_1_13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16" name="Google Shape;616;g2cd5fa62d8a_1_13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617" name="Google Shape;617;g2cd5fa62d8a_1_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2cd5fa62d8a_1_13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Это тоже коммуникация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2cd5fa62d8a_1_13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g2cd5fa62d8a_1_138"/>
          <p:cNvPicPr preferRelativeResize="0"/>
          <p:nvPr/>
        </p:nvPicPr>
        <p:blipFill rotWithShape="1">
          <a:blip r:embed="rId5">
            <a:alphaModFix/>
          </a:blip>
          <a:srcRect b="0" l="18134" r="18721" t="4997"/>
          <a:stretch/>
        </p:blipFill>
        <p:spPr>
          <a:xfrm>
            <a:off x="5614425" y="903526"/>
            <a:ext cx="2069325" cy="38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2cd5fa62d8a_1_1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8350" y="908698"/>
            <a:ext cx="3653660" cy="372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622" name="Google Shape;622;g2cd5fa62d8a_1_138"/>
          <p:cNvPicPr preferRelativeResize="0"/>
          <p:nvPr/>
        </p:nvPicPr>
        <p:blipFill rotWithShape="1">
          <a:blip r:embed="rId7">
            <a:alphaModFix/>
          </a:blip>
          <a:srcRect b="0" l="0" r="0" t="1497"/>
          <a:stretch/>
        </p:blipFill>
        <p:spPr>
          <a:xfrm>
            <a:off x="8107900" y="2093675"/>
            <a:ext cx="3724842" cy="372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623" name="Google Shape;623;g2cd5fa62d8a_1_1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0078" y="2907198"/>
            <a:ext cx="3653647" cy="37212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624" name="Google Shape;624;g2cd5fa62d8a_1_1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99575" y="2907200"/>
            <a:ext cx="3997578" cy="459429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2cd5fa62d8a_1_138"/>
          <p:cNvSpPr/>
          <p:nvPr/>
        </p:nvSpPr>
        <p:spPr>
          <a:xfrm>
            <a:off x="522375" y="3095625"/>
            <a:ext cx="6322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lt1"/>
                </a:solidFill>
              </a:rPr>
              <a:t>размещайте просветительские материалы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вешайте таблички и указатели</a:t>
            </a:r>
            <a:endParaRPr sz="1800">
              <a:solidFill>
                <a:schemeClr val="lt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ru-RU" sz="1800">
                <a:solidFill>
                  <a:schemeClr val="lt1"/>
                </a:solidFill>
              </a:rPr>
              <a:t>общайтесь с аудиторией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g2cd5fa62d8a_1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1" name="Google Shape;631;g2cd5fa62d8a_1_16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2" name="Google Shape;632;g2cd5fa62d8a_1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g2cd5fa62d8a_1_16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4" name="Google Shape;634;g2cd5fa62d8a_1_162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ПЕРВАЯ ОЧНАЯ ВСТРЕЧА: 21 апреля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635" name="Google Shape;635;g2cd5fa62d8a_1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2cd5fa62d8a_1_162"/>
          <p:cNvSpPr/>
          <p:nvPr/>
        </p:nvSpPr>
        <p:spPr>
          <a:xfrm flipH="1" rot="2539346">
            <a:off x="1885352" y="2148157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2cd5fa62d8a_1_162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2cd5fa62d8a_1_162"/>
          <p:cNvPicPr preferRelativeResize="0"/>
          <p:nvPr/>
        </p:nvPicPr>
        <p:blipFill rotWithShape="1">
          <a:blip r:embed="rId6">
            <a:alphaModFix/>
          </a:blip>
          <a:srcRect b="8800" l="9550" r="9379" t="9030"/>
          <a:stretch/>
        </p:blipFill>
        <p:spPr>
          <a:xfrm>
            <a:off x="3145275" y="3656388"/>
            <a:ext cx="1949950" cy="19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2cd5fa62d8a_1_162"/>
          <p:cNvSpPr txBox="1"/>
          <p:nvPr/>
        </p:nvSpPr>
        <p:spPr>
          <a:xfrm>
            <a:off x="483975" y="3537825"/>
            <a:ext cx="19500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апреле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21.04 (вс)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мае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18.05 (сб)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июне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9.06 (вс)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23.06 (вс)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июле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07.07 (вс) в 10.30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0" name="Google Shape;640;g2cd5fa62d8a_1_162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sp>
        <p:nvSpPr>
          <p:cNvPr id="641" name="Google Shape;641;g2cd5fa62d8a_1_162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6" name="Google Shape;646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647" name="Google Shape;647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649" name="Google Shape;649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650" name="Google Shape;650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Участие в проекте</a:t>
            </a:r>
            <a:endParaRPr b="1" i="0" sz="1400" u="none" cap="none" strike="noStrike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4" name="Google Shape;654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655" name="Google Shape;655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656" name="Google Shape;656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57" name="Google Shape;657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2c90ac76a32_0_58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c90ac76a32_0_58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0" name="Google Shape;660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661" name="Google Shape;661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2" name="Google Shape;662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3" name="Google Shape;663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4" name="Google Shape;664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665" name="Google Shape;665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6" name="Google Shape;666;g2c90ac76a32_0_58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667" name="Google Shape;667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2c90ac76a32_0_589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sp>
        <p:nvSpPr>
          <p:cNvPr id="669" name="Google Shape;669;g2c90ac76a32_0_589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cd5fa62d8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g2cd5fa62d8a_0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6" name="Google Shape;256;g2cd5fa62d8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g2cd5fa62d8a_0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" name="Google Shape;258;g2cd5fa62d8a_0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ПЕРВАЯ ОЧНАЯ ВСТРЕЧА: 21 апреля 10:30 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59" name="Google Shape;259;g2cd5fa62d8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cd5fa62d8a_0_0"/>
          <p:cNvSpPr/>
          <p:nvPr/>
        </p:nvSpPr>
        <p:spPr>
          <a:xfrm flipH="1" rot="2539346">
            <a:off x="1885352" y="2148157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rgbClr val="0070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cd5fa62d8a_0_0"/>
          <p:cNvSpPr txBox="1"/>
          <p:nvPr/>
        </p:nvSpPr>
        <p:spPr>
          <a:xfrm>
            <a:off x="1989650" y="2717663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g2cd5fa62d8a_0_0"/>
          <p:cNvPicPr preferRelativeResize="0"/>
          <p:nvPr/>
        </p:nvPicPr>
        <p:blipFill rotWithShape="1">
          <a:blip r:embed="rId6">
            <a:alphaModFix/>
          </a:blip>
          <a:srcRect b="8800" l="9550" r="9379" t="9030"/>
          <a:stretch/>
        </p:blipFill>
        <p:spPr>
          <a:xfrm>
            <a:off x="3145275" y="3656388"/>
            <a:ext cx="1949950" cy="19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2cd5fa62d8a_0_0"/>
          <p:cNvSpPr txBox="1"/>
          <p:nvPr/>
        </p:nvSpPr>
        <p:spPr>
          <a:xfrm>
            <a:off x="483975" y="3537825"/>
            <a:ext cx="1950000" cy="3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апреле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21.04 (вс)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мае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18.05 (сб)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июне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9.06 (вс)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23.06 (вс) в 10.30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</a:rPr>
              <a:t>в июле</a:t>
            </a:r>
            <a:r>
              <a:rPr lang="ru-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07.07 (вс) в 10.30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Google Shape;269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0" name="Google Shape;270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1" name="Google Shape;271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276" name="Google Shape;276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Системный подход к э</a:t>
            </a:r>
            <a:r>
              <a:rPr lang="ru-RU" sz="4500">
                <a:solidFill>
                  <a:schemeClr val="lt1"/>
                </a:solidFill>
              </a:rPr>
              <a:t>кологическ</a:t>
            </a:r>
            <a:r>
              <a:rPr lang="ru-RU" sz="4500">
                <a:solidFill>
                  <a:schemeClr val="lt1"/>
                </a:solidFill>
              </a:rPr>
              <a:t>ой</a:t>
            </a:r>
            <a:r>
              <a:rPr lang="ru-RU" sz="4500">
                <a:solidFill>
                  <a:schemeClr val="lt1"/>
                </a:solidFill>
              </a:rPr>
              <a:t> программ</a:t>
            </a:r>
            <a:r>
              <a:rPr lang="ru-RU" sz="4500">
                <a:solidFill>
                  <a:schemeClr val="lt1"/>
                </a:solidFill>
              </a:rPr>
              <a:t>е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77" name="Google Shape;277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c90ac76a32_0_210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руководитель отдела просвещения компании Собиратор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c90ac76a32_0_528"/>
          <p:cNvSpPr/>
          <p:nvPr/>
        </p:nvSpPr>
        <p:spPr>
          <a:xfrm>
            <a:off x="529900" y="2093675"/>
            <a:ext cx="4648500" cy="4449300"/>
          </a:xfrm>
          <a:prstGeom prst="ellipse">
            <a:avLst/>
          </a:prstGeom>
          <a:solidFill>
            <a:srgbClr val="F8C70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8" name="Google Shape;288;g2c90ac76a32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289" name="Google Shape;289;g2c90ac76a32_0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2c90ac76a32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91" name="Google Shape;291;g2c90ac76a32_0_528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292" name="Google Shape;292;g2c90ac76a32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c90ac76a32_0_5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397231">
            <a:off x="383027" y="1572838"/>
            <a:ext cx="11067577" cy="434698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c90ac76a32_0_528"/>
          <p:cNvSpPr txBox="1"/>
          <p:nvPr/>
        </p:nvSpPr>
        <p:spPr>
          <a:xfrm>
            <a:off x="843516" y="959000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Формирование экологической программы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g2c90ac76a32_0_5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6645" y="2863909"/>
            <a:ext cx="2954414" cy="263397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2c90ac76a32_0_52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c90ac76a32_0_528"/>
          <p:cNvSpPr/>
          <p:nvPr/>
        </p:nvSpPr>
        <p:spPr>
          <a:xfrm>
            <a:off x="5523300" y="3300225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Определение целевой аудитории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Разработка программы мероприятий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Разработка форматов коммуникации онлайн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Партнерство с местными организациями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Оценка и обратная связь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2" name="Google Shape;302;g2cd5fa62d8a_0_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03" name="Google Shape;303;g2cd5fa62d8a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g2cd5fa62d8a_0_2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05" name="Google Shape;305;g2cd5fa62d8a_0_23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06" name="Google Shape;306;g2cd5fa62d8a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cd5fa62d8a_0_23"/>
          <p:cNvSpPr txBox="1"/>
          <p:nvPr/>
        </p:nvSpPr>
        <p:spPr>
          <a:xfrm>
            <a:off x="843516" y="101307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Шаг номер ноль — не допускаем гринвошинга!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cd5fa62d8a_0_2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cd5fa62d8a_0_23"/>
          <p:cNvSpPr/>
          <p:nvPr/>
        </p:nvSpPr>
        <p:spPr>
          <a:xfrm>
            <a:off x="843525" y="2012975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определите, как выглядят ваши внутренние принципы и меры по экологизации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не допускайте явных противоречий между </a:t>
            </a:r>
            <a:r>
              <a:rPr lang="ru-RU" sz="1800">
                <a:solidFill>
                  <a:schemeClr val="dk1"/>
                </a:solidFill>
              </a:rPr>
              <a:t>реальностью</a:t>
            </a:r>
            <a:r>
              <a:rPr lang="ru-RU" sz="1800">
                <a:solidFill>
                  <a:schemeClr val="dk1"/>
                </a:solidFill>
              </a:rPr>
              <a:t> и коммуникацией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10" name="Google Shape;310;g2cd5fa62d8a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4093" y="1924433"/>
            <a:ext cx="2108400" cy="194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1" name="Google Shape;311;g2cd5fa62d8a_0_23"/>
          <p:cNvPicPr preferRelativeResize="0"/>
          <p:nvPr/>
        </p:nvPicPr>
        <p:blipFill rotWithShape="1">
          <a:blip r:embed="rId6">
            <a:alphaModFix/>
          </a:blip>
          <a:srcRect b="10809" l="48531" r="12674" t="38323"/>
          <a:stretch/>
        </p:blipFill>
        <p:spPr>
          <a:xfrm>
            <a:off x="8945974" y="1924425"/>
            <a:ext cx="2229600" cy="194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2" name="Google Shape;312;g2cd5fa62d8a_0_23"/>
          <p:cNvPicPr preferRelativeResize="0"/>
          <p:nvPr/>
        </p:nvPicPr>
        <p:blipFill rotWithShape="1">
          <a:blip r:embed="rId7">
            <a:alphaModFix/>
          </a:blip>
          <a:srcRect b="3799" l="0" r="0" t="0"/>
          <a:stretch/>
        </p:blipFill>
        <p:spPr>
          <a:xfrm>
            <a:off x="6604100" y="4060900"/>
            <a:ext cx="2108400" cy="194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3" name="Google Shape;313;g2cd5fa62d8a_0_23"/>
          <p:cNvPicPr preferRelativeResize="0"/>
          <p:nvPr/>
        </p:nvPicPr>
        <p:blipFill rotWithShape="1">
          <a:blip r:embed="rId8">
            <a:alphaModFix/>
          </a:blip>
          <a:srcRect b="0" l="26143" r="17644" t="0"/>
          <a:stretch/>
        </p:blipFill>
        <p:spPr>
          <a:xfrm>
            <a:off x="8945975" y="4060900"/>
            <a:ext cx="2229600" cy="194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4" name="Google Shape;314;g2cd5fa62d8a_0_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38474">
            <a:off x="3099700" y="4591957"/>
            <a:ext cx="4467700" cy="2084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2cd5fa62d8a_0_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" y="-3"/>
            <a:ext cx="12192000" cy="78294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g2cd5fa62d8a_0_22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21" name="Google Shape;321;g2cd5fa62d8a_0_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g2cd5fa62d8a_0_22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3" name="Google Shape;323;g2cd5fa62d8a_0_220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24" name="Google Shape;324;g2cd5fa62d8a_0_2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cd5fa62d8a_0_220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cd5fa62d8a_0_220"/>
          <p:cNvSpPr txBox="1"/>
          <p:nvPr/>
        </p:nvSpPr>
        <p:spPr>
          <a:xfrm>
            <a:off x="5863000" y="1237350"/>
            <a:ext cx="64809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Гринвошинг</a:t>
            </a:r>
            <a:r>
              <a:rPr b="0" i="0" lang="ru-RU" sz="5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ru-RU" sz="3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b="0" i="0" lang="ru-RU" sz="5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это</a:t>
            </a:r>
            <a:r>
              <a:rPr lang="ru-RU" sz="4000">
                <a:solidFill>
                  <a:srgbClr val="0070B6"/>
                </a:solidFill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cd5fa62d8a_0_220"/>
          <p:cNvSpPr/>
          <p:nvPr/>
        </p:nvSpPr>
        <p:spPr>
          <a:xfrm>
            <a:off x="5863000" y="3301800"/>
            <a:ext cx="55272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Выделение достоинств, сокрытие недостатков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ru-RU" sz="1800">
                <a:solidFill>
                  <a:schemeClr val="dk1"/>
                </a:solidFill>
              </a:rPr>
              <a:t>Бездоказательные утверждения, непрозрачность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Общие и неактуальные заявления</a:t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Ложные маркировки и сертификаты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2" name="Google Shape;332;g2cd5fa62d8a_0_20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33" name="Google Shape;333;g2cd5fa62d8a_0_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g2cd5fa62d8a_0_20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35" name="Google Shape;335;g2cd5fa62d8a_0_204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36" name="Google Shape;336;g2cd5fa62d8a_0_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cd5fa62d8a_0_204"/>
          <p:cNvSpPr txBox="1"/>
          <p:nvPr/>
        </p:nvSpPr>
        <p:spPr>
          <a:xfrm>
            <a:off x="421802" y="1013075"/>
            <a:ext cx="113484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Cформулируйте и покажите!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cd5fa62d8a_0_204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2cd5fa62d8a_0_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625" y="862000"/>
            <a:ext cx="5973376" cy="33604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40" name="Google Shape;340;g2cd5fa62d8a_0_2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8625" y="4260265"/>
            <a:ext cx="5973376" cy="335631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cd5fa62d8a_0_204"/>
          <p:cNvSpPr/>
          <p:nvPr/>
        </p:nvSpPr>
        <p:spPr>
          <a:xfrm>
            <a:off x="421800" y="2096125"/>
            <a:ext cx="57195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соберите ваши внутренние принципы и меры по экологизации в единый документ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расскажите о раздельном сборе, экономии ресурсов, ответственные закупки 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разместите на сайте и в соцсетях для вечного и лёгкого доступа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descr="курсор 2.png" id="342" name="Google Shape;342;g2cd5fa62d8a_0_2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191322">
            <a:off x="5813376" y="4556920"/>
            <a:ext cx="713066" cy="1150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g2cd5fa62d8a_0_185"/>
          <p:cNvGrpSpPr/>
          <p:nvPr/>
        </p:nvGrpSpPr>
        <p:grpSpPr>
          <a:xfrm>
            <a:off x="5491526" y="1753472"/>
            <a:ext cx="6643788" cy="4468036"/>
            <a:chOff x="4836011" y="1744902"/>
            <a:chExt cx="7300064" cy="4945800"/>
          </a:xfrm>
        </p:grpSpPr>
        <p:sp>
          <p:nvSpPr>
            <p:cNvPr id="348" name="Google Shape;348;g2cd5fa62d8a_0_185"/>
            <p:cNvSpPr/>
            <p:nvPr/>
          </p:nvSpPr>
          <p:spPr>
            <a:xfrm>
              <a:off x="5998075" y="1744902"/>
              <a:ext cx="6138000" cy="4945800"/>
            </a:xfrm>
            <a:prstGeom prst="roundRect">
              <a:avLst>
                <a:gd fmla="val 16667" name="adj"/>
              </a:avLst>
            </a:prstGeom>
            <a:solidFill>
              <a:srgbClr val="F8C70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курсор 2.png" id="349" name="Google Shape;349;g2cd5fa62d8a_0_1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7180375">
              <a:off x="5187466" y="4851671"/>
              <a:ext cx="787877" cy="126688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0" name="Google Shape;350;g2cd5fa62d8a_0_18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351" name="Google Shape;351;g2cd5fa62d8a_0_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g2cd5fa62d8a_0_18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53" name="Google Shape;353;g2cd5fa62d8a_0_185"/>
          <p:cNvSpPr txBox="1"/>
          <p:nvPr>
            <p:ph type="title"/>
          </p:nvPr>
        </p:nvSpPr>
        <p:spPr>
          <a:xfrm>
            <a:off x="259675" y="25"/>
            <a:ext cx="3740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00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СИСТЕМНЫЙ ПОДХОД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354" name="Google Shape;354;g2cd5fa62d8a_0_1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2cd5fa62d8a_0_18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1200">
                <a:solidFill>
                  <a:srgbClr val="137FC2"/>
                </a:solidFill>
              </a:rPr>
              <a:t>экологической программе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2cd5fa62d8a_0_185"/>
          <p:cNvSpPr/>
          <p:nvPr/>
        </p:nvSpPr>
        <p:spPr>
          <a:xfrm>
            <a:off x="421800" y="2096125"/>
            <a:ext cx="5719500" cy="3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соберите</a:t>
            </a:r>
            <a:r>
              <a:rPr lang="ru-RU" sz="1800">
                <a:solidFill>
                  <a:schemeClr val="dk1"/>
                </a:solidFill>
              </a:rPr>
              <a:t> ваши внутренние принципы и меры по экологизации в единый документ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расскажите о раздельном сборе, экономии ресурсов, ответственные закупки</a:t>
            </a:r>
            <a:r>
              <a:rPr lang="ru-RU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ru-RU" sz="1800">
                <a:solidFill>
                  <a:schemeClr val="dk1"/>
                </a:solidFill>
              </a:rPr>
              <a:t>разместите на сайте и в соцсетях для вечного и лёгкого доступа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57" name="Google Shape;357;g2cd5fa62d8a_0_185"/>
          <p:cNvPicPr preferRelativeResize="0"/>
          <p:nvPr/>
        </p:nvPicPr>
        <p:blipFill rotWithShape="1">
          <a:blip r:embed="rId6">
            <a:alphaModFix/>
          </a:blip>
          <a:srcRect b="0" l="11551" r="15842" t="0"/>
          <a:stretch/>
        </p:blipFill>
        <p:spPr>
          <a:xfrm>
            <a:off x="6845725" y="2012987"/>
            <a:ext cx="4992998" cy="3948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8" name="Google Shape;358;g2cd5fa62d8a_0_185"/>
          <p:cNvSpPr txBox="1"/>
          <p:nvPr/>
        </p:nvSpPr>
        <p:spPr>
          <a:xfrm>
            <a:off x="421802" y="1013075"/>
            <a:ext cx="113484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Cформулируйте и покажите!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