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</p:sldMasterIdLst>
  <p:notesMasterIdLst>
    <p:notesMasterId r:id="rId12"/>
  </p:notesMasterIdLst>
  <p:sldIdLst>
    <p:sldId id="296" r:id="rId3"/>
    <p:sldId id="257" r:id="rId4"/>
    <p:sldId id="261" r:id="rId5"/>
    <p:sldId id="262" r:id="rId6"/>
    <p:sldId id="263" r:id="rId7"/>
    <p:sldId id="270" r:id="rId8"/>
    <p:sldId id="271" r:id="rId9"/>
    <p:sldId id="272" r:id="rId10"/>
    <p:sldId id="297" r:id="rId11"/>
  </p:sldIdLst>
  <p:sldSz cx="13436600" cy="7562850"/>
  <p:notesSz cx="13436600" cy="7562850"/>
  <p:embeddedFontLst>
    <p:embeddedFont>
      <p:font typeface="Montserrat Medium" panose="00000600000000000000" pitchFamily="2" charset="-52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M2js8Xn5e1IfzMGCBk1xzSmc9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54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3" Type="http://schemas.openxmlformats.org/officeDocument/2006/relationships/slide" Target="slides/slide1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39875" y="567200"/>
            <a:ext cx="89581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343650" y="3592350"/>
            <a:ext cx="10749275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8938" y="566738"/>
            <a:ext cx="5040312" cy="2836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3D99-644B-41C7-BC7F-5563321A9776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676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1343650" y="3592350"/>
            <a:ext cx="10749275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89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1343650" y="3592350"/>
            <a:ext cx="10749275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89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1343650" y="3592350"/>
            <a:ext cx="10749275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89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1343650" y="3592350"/>
            <a:ext cx="10749275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89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:notes"/>
          <p:cNvSpPr txBox="1">
            <a:spLocks noGrp="1"/>
          </p:cNvSpPr>
          <p:nvPr>
            <p:ph type="body" idx="1"/>
          </p:nvPr>
        </p:nvSpPr>
        <p:spPr>
          <a:xfrm>
            <a:off x="1343650" y="3592350"/>
            <a:ext cx="10749275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89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:notes"/>
          <p:cNvSpPr txBox="1">
            <a:spLocks noGrp="1"/>
          </p:cNvSpPr>
          <p:nvPr>
            <p:ph type="body" idx="1"/>
          </p:nvPr>
        </p:nvSpPr>
        <p:spPr>
          <a:xfrm>
            <a:off x="1343650" y="3592350"/>
            <a:ext cx="10749275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89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:notes"/>
          <p:cNvSpPr txBox="1">
            <a:spLocks noGrp="1"/>
          </p:cNvSpPr>
          <p:nvPr>
            <p:ph type="body" idx="1"/>
          </p:nvPr>
        </p:nvSpPr>
        <p:spPr>
          <a:xfrm>
            <a:off x="1343650" y="3592350"/>
            <a:ext cx="10749275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8938" y="566738"/>
            <a:ext cx="50403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8938" y="566738"/>
            <a:ext cx="5040312" cy="2836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3D99-644B-41C7-BC7F-5563321A9776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4473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sldNum" idx="12"/>
          </p:nvPr>
        </p:nvSpPr>
        <p:spPr>
          <a:xfrm>
            <a:off x="9678924" y="7033450"/>
            <a:ext cx="309187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30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ctrTitle"/>
          </p:nvPr>
        </p:nvSpPr>
        <p:spPr>
          <a:xfrm>
            <a:off x="1008221" y="2344483"/>
            <a:ext cx="11426508" cy="158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ubTitle" idx="1"/>
          </p:nvPr>
        </p:nvSpPr>
        <p:spPr>
          <a:xfrm>
            <a:off x="2016442" y="4235196"/>
            <a:ext cx="9410065" cy="189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dt" idx="10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ldNum" idx="12"/>
          </p:nvPr>
        </p:nvSpPr>
        <p:spPr>
          <a:xfrm>
            <a:off x="9678924" y="7033450"/>
            <a:ext cx="309187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>
            <a:spLocks noGrp="1"/>
          </p:cNvSpPr>
          <p:nvPr>
            <p:ph type="title"/>
          </p:nvPr>
        </p:nvSpPr>
        <p:spPr>
          <a:xfrm>
            <a:off x="5350826" y="3010724"/>
            <a:ext cx="2738121" cy="119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1"/>
          </p:nvPr>
        </p:nvSpPr>
        <p:spPr>
          <a:xfrm>
            <a:off x="672147" y="1739455"/>
            <a:ext cx="12098655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dt" idx="10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9678924" y="7033450"/>
            <a:ext cx="309187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title"/>
          </p:nvPr>
        </p:nvSpPr>
        <p:spPr>
          <a:xfrm>
            <a:off x="5350826" y="3010724"/>
            <a:ext cx="2738121" cy="119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1"/>
          </p:nvPr>
        </p:nvSpPr>
        <p:spPr>
          <a:xfrm>
            <a:off x="672147" y="1739455"/>
            <a:ext cx="5847683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2"/>
          </p:nvPr>
        </p:nvSpPr>
        <p:spPr>
          <a:xfrm>
            <a:off x="6923119" y="1739455"/>
            <a:ext cx="5847683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ftr" idx="11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dt" idx="10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sldNum" idx="12"/>
          </p:nvPr>
        </p:nvSpPr>
        <p:spPr>
          <a:xfrm>
            <a:off x="9678924" y="7033450"/>
            <a:ext cx="309187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>
            <a:spLocks noGrp="1"/>
          </p:cNvSpPr>
          <p:nvPr>
            <p:ph type="title"/>
          </p:nvPr>
        </p:nvSpPr>
        <p:spPr>
          <a:xfrm>
            <a:off x="5350826" y="3010724"/>
            <a:ext cx="2738121" cy="119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dt" idx="10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9678924" y="7033450"/>
            <a:ext cx="309187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221" y="2344483"/>
            <a:ext cx="1142650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442" y="4235196"/>
            <a:ext cx="941006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425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15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147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119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398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15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/>
          <p:nvPr/>
        </p:nvSpPr>
        <p:spPr>
          <a:xfrm>
            <a:off x="0" y="12"/>
            <a:ext cx="13440410" cy="7560309"/>
          </a:xfrm>
          <a:custGeom>
            <a:avLst/>
            <a:gdLst/>
            <a:ahLst/>
            <a:cxnLst/>
            <a:rect l="l" t="t" r="r" b="b"/>
            <a:pathLst>
              <a:path w="13440410" h="7560309" extrusionOk="0">
                <a:moveTo>
                  <a:pt x="13440156" y="0"/>
                </a:moveTo>
                <a:lnTo>
                  <a:pt x="0" y="0"/>
                </a:lnTo>
                <a:lnTo>
                  <a:pt x="0" y="7559992"/>
                </a:lnTo>
                <a:lnTo>
                  <a:pt x="13440156" y="7559992"/>
                </a:lnTo>
                <a:lnTo>
                  <a:pt x="13440156" y="0"/>
                </a:lnTo>
                <a:close/>
              </a:path>
            </a:pathLst>
          </a:custGeom>
          <a:solidFill>
            <a:srgbClr val="FF6B6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Google Shape;7;p22"/>
          <p:cNvSpPr txBox="1">
            <a:spLocks noGrp="1"/>
          </p:cNvSpPr>
          <p:nvPr>
            <p:ph type="title"/>
          </p:nvPr>
        </p:nvSpPr>
        <p:spPr>
          <a:xfrm>
            <a:off x="5350826" y="3010724"/>
            <a:ext cx="2738121" cy="119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body" idx="1"/>
          </p:nvPr>
        </p:nvSpPr>
        <p:spPr>
          <a:xfrm>
            <a:off x="672147" y="1739455"/>
            <a:ext cx="12098655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dt" idx="10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sldNum" idx="12"/>
          </p:nvPr>
        </p:nvSpPr>
        <p:spPr>
          <a:xfrm>
            <a:off x="9678924" y="7033450"/>
            <a:ext cx="309187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3440410" cy="7560309"/>
          </a:xfrm>
          <a:custGeom>
            <a:avLst/>
            <a:gdLst/>
            <a:ahLst/>
            <a:cxnLst/>
            <a:rect l="l" t="t" r="r" b="b"/>
            <a:pathLst>
              <a:path w="13440410" h="7560309">
                <a:moveTo>
                  <a:pt x="13440156" y="0"/>
                </a:moveTo>
                <a:lnTo>
                  <a:pt x="0" y="0"/>
                </a:lnTo>
                <a:lnTo>
                  <a:pt x="0" y="7559992"/>
                </a:lnTo>
                <a:lnTo>
                  <a:pt x="13440156" y="7559992"/>
                </a:lnTo>
                <a:lnTo>
                  <a:pt x="13440156" y="0"/>
                </a:lnTo>
                <a:close/>
              </a:path>
            </a:pathLst>
          </a:custGeom>
          <a:solidFill>
            <a:srgbClr val="FF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0826" y="3010724"/>
            <a:ext cx="2738121" cy="1198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147" y="1739455"/>
            <a:ext cx="1209865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8924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34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6EED5C5-F130-57C7-5BDF-1C8E194A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66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08203AE-41C9-33BD-D2FC-79F92B72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118" y="0"/>
            <a:ext cx="5053482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5F5983-7A18-0C5A-AB70-D8F1766DE711}"/>
              </a:ext>
            </a:extLst>
          </p:cNvPr>
          <p:cNvSpPr txBox="1"/>
          <p:nvPr/>
        </p:nvSpPr>
        <p:spPr>
          <a:xfrm>
            <a:off x="698500" y="6113538"/>
            <a:ext cx="9525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Урок 4. Личность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тимлидера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8A676D-E606-ED00-D3A3-C3E859A4D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312104"/>
            <a:ext cx="1945871" cy="5597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B23255-C838-105A-2D42-3A03B3746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240216"/>
            <a:ext cx="5053482" cy="631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0CA7F1-91C7-5304-5DB3-EE740498EDD4}"/>
              </a:ext>
            </a:extLst>
          </p:cNvPr>
          <p:cNvSpPr txBox="1"/>
          <p:nvPr/>
        </p:nvSpPr>
        <p:spPr>
          <a:xfrm>
            <a:off x="393700" y="1864135"/>
            <a:ext cx="87890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«Развитие компетенций организаторов волонтерского сопровождения молодежных событий»</a:t>
            </a:r>
          </a:p>
        </p:txBody>
      </p:sp>
    </p:spTree>
    <p:extLst>
      <p:ext uri="{BB962C8B-B14F-4D97-AF65-F5344CB8AC3E}">
        <p14:creationId xmlns:p14="http://schemas.microsoft.com/office/powerpoint/2010/main" val="346141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 txBox="1"/>
          <p:nvPr/>
        </p:nvSpPr>
        <p:spPr>
          <a:xfrm>
            <a:off x="12759234" y="6813589"/>
            <a:ext cx="102870" cy="26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>
                <a:solidFill>
                  <a:srgbClr val="FF6B6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5873929" y="1917521"/>
            <a:ext cx="6988175" cy="76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FF6B6B"/>
                </a:solidFill>
                <a:latin typeface="Arial"/>
                <a:ea typeface="Arial"/>
                <a:cs typeface="Arial"/>
                <a:sym typeface="Arial"/>
              </a:rPr>
              <a:t>Валерий </a:t>
            </a:r>
            <a:r>
              <a:rPr lang="ru-RU" sz="4000" dirty="0" err="1">
                <a:solidFill>
                  <a:srgbClr val="FF6B6B"/>
                </a:solidFill>
                <a:latin typeface="Arial"/>
                <a:ea typeface="Arial"/>
                <a:cs typeface="Arial"/>
                <a:sym typeface="Arial"/>
              </a:rPr>
              <a:t>Голованчук</a:t>
            </a:r>
            <a:endParaRPr sz="4000" dirty="0">
              <a:solidFill>
                <a:srgbClr val="FF6B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 txBox="1"/>
          <p:nvPr/>
        </p:nvSpPr>
        <p:spPr>
          <a:xfrm>
            <a:off x="6407330" y="2831921"/>
            <a:ext cx="5943600" cy="52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Волонтер,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тимлидер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 и организатор </a:t>
            </a:r>
            <a:b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</a:b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более 200 событий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" name="Google Shape;53;p2"/>
          <p:cNvSpPr txBox="1"/>
          <p:nvPr/>
        </p:nvSpPr>
        <p:spPr>
          <a:xfrm>
            <a:off x="6410505" y="3701148"/>
            <a:ext cx="6451599" cy="52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Рекрутер, тренер и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тимлидер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 волонтеров Всемирного фестиваля молодежи 2024 года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6407330" y="4570375"/>
            <a:ext cx="629620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Соавтор программы развития студенческого добровольчества «Амбассадоры Югры»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5" name="Google Shape;55;p2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4235" y="2872475"/>
            <a:ext cx="380695" cy="38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4235" y="3701148"/>
            <a:ext cx="380695" cy="38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4235" y="4570375"/>
            <a:ext cx="380695" cy="38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"/>
          <p:cNvPicPr preferRelativeResize="0"/>
          <p:nvPr/>
        </p:nvPicPr>
        <p:blipFill rotWithShape="1">
          <a:blip r:embed="rId4">
            <a:alphaModFix/>
          </a:blip>
          <a:srcRect l="15478" t="5115" r="21631" b="513"/>
          <a:stretch/>
        </p:blipFill>
        <p:spPr>
          <a:xfrm>
            <a:off x="937186" y="1444263"/>
            <a:ext cx="4225108" cy="4225108"/>
          </a:xfrm>
          <a:prstGeom prst="ellipse">
            <a:avLst/>
          </a:prstGeom>
          <a:noFill/>
          <a:ln w="76200" cap="flat" cmpd="sng">
            <a:solidFill>
              <a:srgbClr val="FF6B6B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/>
          <p:nvPr/>
        </p:nvSpPr>
        <p:spPr>
          <a:xfrm>
            <a:off x="12759245" y="6813589"/>
            <a:ext cx="102870" cy="26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FF6B6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</a:t>
            </a:r>
            <a:endParaRPr sz="16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5" name="Google Shape;105;p6"/>
          <p:cNvSpPr txBox="1"/>
          <p:nvPr/>
        </p:nvSpPr>
        <p:spPr>
          <a:xfrm>
            <a:off x="613407" y="668395"/>
            <a:ext cx="9034445" cy="76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rgbClr val="FF6B6B"/>
                </a:solidFill>
                <a:latin typeface="Arial"/>
                <a:ea typeface="Arial"/>
                <a:cs typeface="Arial"/>
                <a:sym typeface="Arial"/>
              </a:rPr>
              <a:t>Отличия </a:t>
            </a:r>
            <a:r>
              <a:rPr lang="ru-RU" sz="4400" dirty="0" err="1">
                <a:solidFill>
                  <a:srgbClr val="FF6B6B"/>
                </a:solidFill>
                <a:latin typeface="Arial"/>
                <a:ea typeface="Arial"/>
                <a:cs typeface="Arial"/>
                <a:sym typeface="Arial"/>
              </a:rPr>
              <a:t>тимлидера</a:t>
            </a:r>
            <a:r>
              <a:rPr lang="ru-RU" sz="4400" dirty="0">
                <a:solidFill>
                  <a:srgbClr val="FF6B6B"/>
                </a:solidFill>
                <a:latin typeface="Arial"/>
                <a:ea typeface="Arial"/>
                <a:cs typeface="Arial"/>
                <a:sym typeface="Arial"/>
              </a:rPr>
              <a:t> от волонтера </a:t>
            </a:r>
            <a:endParaRPr sz="4400" dirty="0">
              <a:solidFill>
                <a:srgbClr val="FF6B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"/>
          <p:cNvSpPr txBox="1"/>
          <p:nvPr/>
        </p:nvSpPr>
        <p:spPr>
          <a:xfrm>
            <a:off x="1159508" y="1857108"/>
            <a:ext cx="5406392" cy="76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наличие существенного волонтерского опыта в различных функциональных направлениях деятельности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7" name="Google Shape;107;p6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13" y="1897662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6"/>
          <p:cNvSpPr txBox="1"/>
          <p:nvPr/>
        </p:nvSpPr>
        <p:spPr>
          <a:xfrm>
            <a:off x="1159508" y="3209947"/>
            <a:ext cx="540639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повышенная степень информированности и ответственности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9" name="Google Shape;109;p6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13" y="3250501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6"/>
          <p:cNvSpPr txBox="1"/>
          <p:nvPr/>
        </p:nvSpPr>
        <p:spPr>
          <a:xfrm>
            <a:off x="1159508" y="4253994"/>
            <a:ext cx="5406392" cy="880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понимание и стратегическое видение возможных последствий </a:t>
            </a:r>
            <a:b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</a:b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от собственных  действий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1" name="Google Shape;111;p6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13" y="4294549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6"/>
          <p:cNvSpPr txBox="1"/>
          <p:nvPr/>
        </p:nvSpPr>
        <p:spPr>
          <a:xfrm>
            <a:off x="7484108" y="1897662"/>
            <a:ext cx="5406392" cy="8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самостоятельное принятие решений </a:t>
            </a:r>
            <a:b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</a:b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по возникшим трудностям в рамках своих компетенций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3" name="Google Shape;113;p6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1013" y="1938216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 txBox="1"/>
          <p:nvPr/>
        </p:nvSpPr>
        <p:spPr>
          <a:xfrm>
            <a:off x="7484108" y="3209947"/>
            <a:ext cx="5406392" cy="573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обеспечение связи между волонтерами и организаторами форума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5" name="Google Shape;115;p6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1013" y="3250501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6"/>
          <p:cNvSpPr txBox="1"/>
          <p:nvPr/>
        </p:nvSpPr>
        <p:spPr>
          <a:xfrm>
            <a:off x="7484108" y="4253994"/>
            <a:ext cx="5406392" cy="880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контроль и оптимизация процессов, оказывающих влияние на команду добровольцев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7" name="Google Shape;117;p6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1013" y="4294549"/>
            <a:ext cx="380695" cy="380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/>
        </p:nvSpPr>
        <p:spPr>
          <a:xfrm>
            <a:off x="12759245" y="6813589"/>
            <a:ext cx="102870" cy="26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FF6B6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</a:t>
            </a:r>
            <a:endParaRPr sz="16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" name="Google Shape;125;p7"/>
          <p:cNvSpPr txBox="1"/>
          <p:nvPr/>
        </p:nvSpPr>
        <p:spPr>
          <a:xfrm>
            <a:off x="613408" y="668395"/>
            <a:ext cx="6718300" cy="76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rgbClr val="FF6B6B"/>
                </a:solidFill>
                <a:latin typeface="Arial"/>
                <a:ea typeface="Arial"/>
                <a:cs typeface="Arial"/>
                <a:sym typeface="Arial"/>
              </a:rPr>
              <a:t>Обязанности </a:t>
            </a:r>
            <a:endParaRPr sz="4400" dirty="0">
              <a:solidFill>
                <a:srgbClr val="FF6B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7"/>
          <p:cNvSpPr txBox="1"/>
          <p:nvPr/>
        </p:nvSpPr>
        <p:spPr>
          <a:xfrm>
            <a:off x="1159508" y="1941452"/>
            <a:ext cx="540639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Распределение задач внутри </a:t>
            </a:r>
            <a:b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</a:b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команды направления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27" name="Google Shape;127;p7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13" y="1982006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7"/>
          <p:cNvSpPr txBox="1"/>
          <p:nvPr/>
        </p:nvSpPr>
        <p:spPr>
          <a:xfrm>
            <a:off x="1159508" y="2959193"/>
            <a:ext cx="540639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Координация волонтерской помощи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29" name="Google Shape;129;p7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13" y="2999747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7"/>
          <p:cNvSpPr txBox="1"/>
          <p:nvPr/>
        </p:nvSpPr>
        <p:spPr>
          <a:xfrm>
            <a:off x="1159508" y="3982238"/>
            <a:ext cx="540639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Контроль за выполнением </a:t>
            </a:r>
            <a:b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</a:b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задач на смене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1" name="Google Shape;131;p7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13" y="4022792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 txBox="1"/>
          <p:nvPr/>
        </p:nvSpPr>
        <p:spPr>
          <a:xfrm>
            <a:off x="1159508" y="4998209"/>
            <a:ext cx="540639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Информирование организаторов </a:t>
            </a:r>
            <a:b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</a:b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о внештатных ситуациях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3" name="Google Shape;133;p7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13" y="5038763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7"/>
          <p:cNvSpPr txBox="1"/>
          <p:nvPr/>
        </p:nvSpPr>
        <p:spPr>
          <a:xfrm>
            <a:off x="7484108" y="1936148"/>
            <a:ext cx="5406392" cy="880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Сбор обратной связи от волонтеров </a:t>
            </a:r>
            <a:b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</a:b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и представление их интересов </a:t>
            </a:r>
            <a:b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</a:b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перед организаторами форума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5" name="Google Shape;135;p7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1013" y="1976703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7"/>
          <p:cNvSpPr txBox="1"/>
          <p:nvPr/>
        </p:nvSpPr>
        <p:spPr>
          <a:xfrm>
            <a:off x="7484108" y="3187793"/>
            <a:ext cx="5406392" cy="880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Контроль своевременности предоставления волонтерам сервисов и времени для отдыха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7" name="Google Shape;137;p7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1013" y="3228348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 txBox="1"/>
          <p:nvPr/>
        </p:nvSpPr>
        <p:spPr>
          <a:xfrm>
            <a:off x="7484108" y="4439438"/>
            <a:ext cx="5406392" cy="57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Контроль состояния здоровья волонтеров команды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9" name="Google Shape;139;p7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1013" y="4479993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 txBox="1"/>
          <p:nvPr/>
        </p:nvSpPr>
        <p:spPr>
          <a:xfrm>
            <a:off x="7484108" y="5388225"/>
            <a:ext cx="5406392" cy="88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Создание и поддержание позитивного настроя, дружелюбной атмосферы </a:t>
            </a:r>
            <a:b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</a:b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и мотивация команды 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41" name="Google Shape;141;p7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1013" y="5428780"/>
            <a:ext cx="380695" cy="380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/>
        </p:nvSpPr>
        <p:spPr>
          <a:xfrm>
            <a:off x="12759245" y="6813589"/>
            <a:ext cx="102870" cy="26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FF6B6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</a:t>
            </a:r>
            <a:endParaRPr sz="16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170923"/>
            <a:ext cx="13445385" cy="62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8"/>
          <p:cNvSpPr txBox="1"/>
          <p:nvPr/>
        </p:nvSpPr>
        <p:spPr>
          <a:xfrm>
            <a:off x="613408" y="3398429"/>
            <a:ext cx="6718300" cy="76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rgbClr val="FF6B6B"/>
                </a:solidFill>
                <a:latin typeface="Arial"/>
                <a:ea typeface="Arial"/>
                <a:cs typeface="Arial"/>
                <a:sym typeface="Arial"/>
              </a:rPr>
              <a:t>Права </a:t>
            </a:r>
            <a:endParaRPr sz="4400" dirty="0">
              <a:solidFill>
                <a:srgbClr val="FF6B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1159508" y="4350670"/>
            <a:ext cx="5406392" cy="57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Защищать интересы своей команды перед руководством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52" name="Google Shape;152;p8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413" y="4391224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"/>
          <p:cNvSpPr txBox="1"/>
          <p:nvPr/>
        </p:nvSpPr>
        <p:spPr>
          <a:xfrm>
            <a:off x="1159508" y="5368411"/>
            <a:ext cx="540639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Взаимодействовать с другими организаторами форума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54" name="Google Shape;154;p8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413" y="5408965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/>
        </p:nvSpPr>
        <p:spPr>
          <a:xfrm>
            <a:off x="7484108" y="4345367"/>
            <a:ext cx="5406392" cy="57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Принимать решения, касающиеся планов деятельности волонтеров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56" name="Google Shape;156;p8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1013" y="4385921"/>
            <a:ext cx="380695" cy="380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6"/>
            <a:ext cx="13436600" cy="756256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5"/>
          <p:cNvSpPr txBox="1"/>
          <p:nvPr/>
        </p:nvSpPr>
        <p:spPr>
          <a:xfrm>
            <a:off x="574440" y="425088"/>
            <a:ext cx="9344260" cy="76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Принципы волонтерства</a:t>
            </a:r>
            <a:endParaRPr sz="4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"/>
          <p:cNvSpPr txBox="1"/>
          <p:nvPr/>
        </p:nvSpPr>
        <p:spPr>
          <a:xfrm>
            <a:off x="12585700" y="6813589"/>
            <a:ext cx="276404" cy="26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6</a:t>
            </a:r>
            <a:endParaRPr sz="1600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574440" y="3489041"/>
            <a:ext cx="3705460" cy="1447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Ответственность</a:t>
            </a:r>
            <a:endParaRPr dirty="0">
              <a:latin typeface="+mj-lt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4665310" y="3489041"/>
            <a:ext cx="3705460" cy="1447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Вовлеченность</a:t>
            </a:r>
            <a:endParaRPr dirty="0">
              <a:latin typeface="+mj-lt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8756180" y="3489041"/>
            <a:ext cx="3705460" cy="1447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Солидарность</a:t>
            </a:r>
            <a:endParaRPr dirty="0">
              <a:latin typeface="+mj-lt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574440" y="1618694"/>
            <a:ext cx="3705460" cy="1447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Добровольность</a:t>
            </a:r>
            <a:endParaRPr dirty="0">
              <a:latin typeface="+mj-lt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4665310" y="1615882"/>
            <a:ext cx="3705460" cy="1447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Безвозмездность</a:t>
            </a:r>
            <a:endParaRPr dirty="0">
              <a:latin typeface="+mj-lt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8756180" y="1615882"/>
            <a:ext cx="3705460" cy="1447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Законность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"/>
          <p:cNvSpPr txBox="1"/>
          <p:nvPr/>
        </p:nvSpPr>
        <p:spPr>
          <a:xfrm>
            <a:off x="12585700" y="6813589"/>
            <a:ext cx="276404" cy="26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FF6B6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7</a:t>
            </a:r>
            <a:endParaRPr sz="16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90" name="Google Shape;29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622" y="-1572480"/>
            <a:ext cx="13445394" cy="314496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6"/>
          <p:cNvSpPr txBox="1"/>
          <p:nvPr/>
        </p:nvSpPr>
        <p:spPr>
          <a:xfrm>
            <a:off x="626108" y="1876425"/>
            <a:ext cx="8530592" cy="76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FF6B6B"/>
                </a:solidFill>
                <a:latin typeface="Arial"/>
                <a:ea typeface="Arial"/>
                <a:cs typeface="Arial"/>
                <a:sym typeface="Arial"/>
              </a:rPr>
              <a:t>Компетенции </a:t>
            </a:r>
            <a:r>
              <a:rPr lang="ru-RU" sz="4000" dirty="0" err="1">
                <a:solidFill>
                  <a:srgbClr val="FF6B6B"/>
                </a:solidFill>
                <a:latin typeface="Arial"/>
                <a:ea typeface="Arial"/>
                <a:cs typeface="Arial"/>
                <a:sym typeface="Arial"/>
              </a:rPr>
              <a:t>тимлидера</a:t>
            </a:r>
            <a:endParaRPr sz="4000" dirty="0">
              <a:solidFill>
                <a:srgbClr val="FF6B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6"/>
          <p:cNvSpPr txBox="1"/>
          <p:nvPr/>
        </p:nvSpPr>
        <p:spPr>
          <a:xfrm>
            <a:off x="1159508" y="2790825"/>
            <a:ext cx="624459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Личная эффективность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93" name="Google Shape;293;p16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413" y="2831379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6"/>
          <p:cNvSpPr txBox="1"/>
          <p:nvPr/>
        </p:nvSpPr>
        <p:spPr>
          <a:xfrm>
            <a:off x="1159508" y="3507234"/>
            <a:ext cx="1195959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Коммуникации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95" name="Google Shape;295;p16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413" y="3547788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6"/>
          <p:cNvSpPr txBox="1"/>
          <p:nvPr/>
        </p:nvSpPr>
        <p:spPr>
          <a:xfrm>
            <a:off x="1159508" y="4788504"/>
            <a:ext cx="1089279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Публичные выступления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97" name="Google Shape;297;p16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413" y="4829058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6"/>
          <p:cNvSpPr txBox="1"/>
          <p:nvPr/>
        </p:nvSpPr>
        <p:spPr>
          <a:xfrm>
            <a:off x="1159508" y="4147869"/>
            <a:ext cx="1211199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Управление командой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99" name="Google Shape;299;p16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413" y="4188423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6"/>
          <p:cNvSpPr txBox="1"/>
          <p:nvPr/>
        </p:nvSpPr>
        <p:spPr>
          <a:xfrm>
            <a:off x="1159203" y="5433112"/>
            <a:ext cx="1089279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Работа с информацией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01" name="Google Shape;301;p16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108" y="5473666"/>
            <a:ext cx="380695" cy="380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622" y="-1572480"/>
            <a:ext cx="13445394" cy="314496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7"/>
          <p:cNvSpPr txBox="1"/>
          <p:nvPr/>
        </p:nvSpPr>
        <p:spPr>
          <a:xfrm>
            <a:off x="626108" y="1876425"/>
            <a:ext cx="11197592" cy="76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FF6B6B"/>
                </a:solidFill>
                <a:latin typeface="Arial"/>
                <a:ea typeface="Arial"/>
                <a:cs typeface="Arial"/>
                <a:sym typeface="Arial"/>
              </a:rPr>
              <a:t>Качества </a:t>
            </a:r>
            <a:r>
              <a:rPr lang="ru-RU" sz="4000" dirty="0" err="1">
                <a:solidFill>
                  <a:srgbClr val="FF6B6B"/>
                </a:solidFill>
                <a:latin typeface="Arial"/>
                <a:ea typeface="Arial"/>
                <a:cs typeface="Arial"/>
                <a:sym typeface="Arial"/>
              </a:rPr>
              <a:t>тимлидера</a:t>
            </a:r>
            <a:endParaRPr sz="4000" dirty="0">
              <a:solidFill>
                <a:srgbClr val="FF6B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7"/>
          <p:cNvSpPr txBox="1"/>
          <p:nvPr/>
        </p:nvSpPr>
        <p:spPr>
          <a:xfrm>
            <a:off x="1159508" y="2790825"/>
            <a:ext cx="10968992" cy="41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Осознанность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11" name="Google Shape;311;p17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413" y="2831379"/>
            <a:ext cx="380695" cy="38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7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413" y="3559996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7"/>
          <p:cNvSpPr txBox="1"/>
          <p:nvPr/>
        </p:nvSpPr>
        <p:spPr>
          <a:xfrm>
            <a:off x="1159508" y="3521050"/>
            <a:ext cx="10968992" cy="41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Доброжелательность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14" name="Google Shape;314;p17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413" y="4327559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7"/>
          <p:cNvSpPr txBox="1"/>
          <p:nvPr/>
        </p:nvSpPr>
        <p:spPr>
          <a:xfrm>
            <a:off x="1159508" y="4288613"/>
            <a:ext cx="10968992" cy="41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Толерантность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16" name="Google Shape;316;p17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413" y="5095122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7"/>
          <p:cNvSpPr txBox="1"/>
          <p:nvPr/>
        </p:nvSpPr>
        <p:spPr>
          <a:xfrm>
            <a:off x="1159508" y="5056176"/>
            <a:ext cx="10968992" cy="41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Инициативность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8" name="Google Shape;318;p17"/>
          <p:cNvSpPr txBox="1"/>
          <p:nvPr/>
        </p:nvSpPr>
        <p:spPr>
          <a:xfrm>
            <a:off x="12585700" y="6813589"/>
            <a:ext cx="276404" cy="26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FF6B6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8</a:t>
            </a:r>
            <a:endParaRPr sz="16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6EED5C5-F130-57C7-5BDF-1C8E194A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66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08203AE-41C9-33BD-D2FC-79F92B72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118" y="0"/>
            <a:ext cx="5053482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5F5983-7A18-0C5A-AB70-D8F1766DE711}"/>
              </a:ext>
            </a:extLst>
          </p:cNvPr>
          <p:cNvSpPr txBox="1"/>
          <p:nvPr/>
        </p:nvSpPr>
        <p:spPr>
          <a:xfrm>
            <a:off x="698500" y="6113538"/>
            <a:ext cx="9525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Урок 4. Личность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тимлидера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8A676D-E606-ED00-D3A3-C3E859A4D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312104"/>
            <a:ext cx="1945871" cy="5597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B23255-C838-105A-2D42-3A03B3746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240216"/>
            <a:ext cx="5053482" cy="631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0CA7F1-91C7-5304-5DB3-EE740498EDD4}"/>
              </a:ext>
            </a:extLst>
          </p:cNvPr>
          <p:cNvSpPr txBox="1"/>
          <p:nvPr/>
        </p:nvSpPr>
        <p:spPr>
          <a:xfrm>
            <a:off x="393700" y="1864135"/>
            <a:ext cx="87890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«Развитие компетенций организаторов волонтерского сопровождения молодежных событий»</a:t>
            </a:r>
          </a:p>
        </p:txBody>
      </p:sp>
    </p:spTree>
    <p:extLst>
      <p:ext uri="{BB962C8B-B14F-4D97-AF65-F5344CB8AC3E}">
        <p14:creationId xmlns:p14="http://schemas.microsoft.com/office/powerpoint/2010/main" val="3007781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232</Words>
  <Application>Microsoft Office PowerPoint</Application>
  <PresentationFormat>Произвольный</PresentationFormat>
  <Paragraphs>55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Halvar Breit Rg</vt:lpstr>
      <vt:lpstr>Arial</vt:lpstr>
      <vt:lpstr>Montserrat Medium</vt:lpstr>
      <vt:lpstr>Calibri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katana66</dc:creator>
  <cp:lastModifiedBy>katana66</cp:lastModifiedBy>
  <cp:revision>3</cp:revision>
  <dcterms:created xsi:type="dcterms:W3CDTF">2024-05-27T08:32:33Z</dcterms:created>
  <dcterms:modified xsi:type="dcterms:W3CDTF">2024-10-08T05:31:17Z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2024-05-27T00:00:00Z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2024-05-27T00:00:00Z</vt:filetime>
  </property>
  <property fmtid="{D5CDD505-2E9C-101B-9397-08002B2CF9AE}" pid="5" name="Producer">
    <vt:lpwstr>Adobe PDF library 15.00</vt:lpwstr>
  </property>
</Properties>
</file>