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16800" cy="11315700"/>
  <p:notesSz cx="20116800" cy="113157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NQJPE+Stolzl-Regular" panose="020B0604020202020204"/>
      <p:regular r:id="rId12"/>
    </p:embeddedFont>
    <p:embeddedFont>
      <p:font typeface="BDUSMR+Stolzl-Bold" panose="020B0604020202020204"/>
      <p:regular r:id="rId13"/>
    </p:embeddedFont>
    <p:embeddedFont>
      <p:font typeface="CKQNVH+Stolzl-Medium" panose="020B0604020202020204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8" y="6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822870"/>
            <a:ext cx="20116800" cy="12138570"/>
          </a:xfrm>
          <a:prstGeom prst="rect">
            <a:avLst/>
          </a:prstGeom>
          <a:blipFill>
            <a:blip r:embed="rId2" cstate="print"/>
            <a:srcRect/>
            <a:stretch>
              <a:fillRect l="-2618" t="-2484" r="-453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17143" y="2337960"/>
            <a:ext cx="268251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5500" spc="-88" dirty="0">
                <a:solidFill>
                  <a:srgbClr val="FFFFFF"/>
                </a:solidFill>
                <a:latin typeface="Stolzl" pitchFamily="50" charset="-52"/>
                <a:cs typeface="ANQJPE+Stolzl-Regular"/>
              </a:rPr>
              <a:t>Урок</a:t>
            </a:r>
            <a:r>
              <a:rPr sz="5500" spc="88" dirty="0">
                <a:solidFill>
                  <a:srgbClr val="FFFFFF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5500" dirty="0">
                <a:solidFill>
                  <a:srgbClr val="FFFFFF"/>
                </a:solidFill>
                <a:latin typeface="Stolzl" pitchFamily="50" charset="-52"/>
                <a:cs typeface="ANQJPE+Stolzl-Regular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3180" y="4583832"/>
            <a:ext cx="1437801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995" marR="0">
              <a:lnSpc>
                <a:spcPts val="9265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Проекты</a:t>
            </a:r>
            <a:r>
              <a:rPr sz="8400" spc="419" dirty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 </a:t>
            </a:r>
            <a:r>
              <a:rPr sz="8400" dirty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в</a:t>
            </a:r>
            <a:r>
              <a:rPr sz="8400" spc="419" dirty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 </a:t>
            </a:r>
            <a:r>
              <a:rPr sz="8400" dirty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сфере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 err="1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научного</a:t>
            </a:r>
            <a:r>
              <a:rPr sz="8400" spc="419" dirty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 </a:t>
            </a:r>
            <a:r>
              <a:rPr sz="8400" spc="-11" dirty="0" err="1" smtClean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волонтёрс</a:t>
            </a:r>
            <a:r>
              <a:rPr lang="ru-RU" sz="8400" spc="-11" dirty="0" err="1" smtClean="0">
                <a:solidFill>
                  <a:srgbClr val="FFFFFF"/>
                </a:solidFill>
                <a:latin typeface="Stolzl Medium" pitchFamily="50" charset="-52"/>
                <a:cs typeface="BDUSMR+Stolzl-Bold"/>
              </a:rPr>
              <a:t>тва</a:t>
            </a:r>
            <a:endParaRPr sz="8400" spc="-11" dirty="0">
              <a:solidFill>
                <a:srgbClr val="FFFFFF"/>
              </a:solidFill>
              <a:latin typeface="Stolzl Medium" pitchFamily="50" charset="-52"/>
              <a:cs typeface="BDUSMR+Stolzl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4138" y="3425602"/>
            <a:ext cx="16119078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spc="-11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Сообщество</a:t>
            </a:r>
            <a:r>
              <a:rPr sz="8400" spc="11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spc="-21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волонтёров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spc="-67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Политехнического</a:t>
            </a:r>
            <a:r>
              <a:rPr sz="8400" spc="67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spc="-44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музея</a:t>
            </a:r>
            <a:r>
              <a:rPr sz="8400" spc="44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—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spc="-29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более</a:t>
            </a:r>
            <a:r>
              <a:rPr sz="8400" spc="29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spc="-55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700</a:t>
            </a:r>
            <a:r>
              <a:rPr sz="8400" spc="55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spc="-2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человек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0" y="-3845344"/>
            <a:ext cx="18501886" cy="18000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5254129" y="0"/>
            <a:ext cx="3242221" cy="29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013506"/>
            <a:ext cx="254467" cy="668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6188" y="3161760"/>
            <a:ext cx="16765099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spc="-36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Задачи</a:t>
            </a:r>
            <a:r>
              <a:rPr sz="8400" spc="36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 </a:t>
            </a:r>
            <a:r>
              <a:rPr sz="8400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научных </a:t>
            </a:r>
            <a:r>
              <a:rPr sz="8400" spc="-21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волонтёров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в </a:t>
            </a:r>
            <a:r>
              <a:rPr sz="8400" spc="-68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Политехническом</a:t>
            </a:r>
            <a:r>
              <a:rPr sz="8400" spc="68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 </a:t>
            </a:r>
            <a:r>
              <a:rPr sz="8400" spc="-36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музее: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13431" y="6193915"/>
            <a:ext cx="656835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29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Участие</a:t>
            </a:r>
            <a:r>
              <a:rPr sz="4000" spc="29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 научных </a:t>
            </a:r>
            <a:r>
              <a:rPr sz="4000" spc="-41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шоу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13431" y="7305358"/>
            <a:ext cx="798270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" marR="0"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13786"/>
                </a:solidFill>
                <a:latin typeface="Stolzl" pitchFamily="50" charset="-52"/>
              </a:rPr>
              <a:t>Репортажная </a:t>
            </a:r>
            <a:r>
              <a:rPr sz="4000" dirty="0" err="1">
                <a:solidFill>
                  <a:srgbClr val="213786"/>
                </a:solidFill>
                <a:latin typeface="Stolzl" pitchFamily="50" charset="-52"/>
              </a:rPr>
              <a:t>съемка</a:t>
            </a:r>
            <a:r>
              <a:rPr sz="4000" dirty="0">
                <a:solidFill>
                  <a:srgbClr val="213786"/>
                </a:solidFill>
                <a:latin typeface="Stolzl" pitchFamily="50" charset="-52"/>
              </a:rPr>
              <a:t> </a:t>
            </a:r>
            <a:endParaRPr lang="ru-RU" sz="4000" dirty="0">
              <a:solidFill>
                <a:srgbClr val="213786"/>
              </a:solidFill>
              <a:latin typeface="Stolzl" pitchFamily="50" charset="-52"/>
            </a:endParaRPr>
          </a:p>
          <a:p>
            <a:pPr marL="2051" marR="0">
              <a:spcBef>
                <a:spcPts val="0"/>
              </a:spcBef>
              <a:spcAft>
                <a:spcPts val="0"/>
              </a:spcAft>
            </a:pPr>
            <a:r>
              <a:rPr sz="4000" dirty="0" err="1">
                <a:solidFill>
                  <a:srgbClr val="213786"/>
                </a:solidFill>
                <a:latin typeface="Stolzl" pitchFamily="50" charset="-52"/>
              </a:rPr>
              <a:t>на</a:t>
            </a:r>
            <a:r>
              <a:rPr sz="4000" dirty="0">
                <a:solidFill>
                  <a:srgbClr val="213786"/>
                </a:solidFill>
                <a:latin typeface="Stolzl" pitchFamily="50" charset="-52"/>
              </a:rPr>
              <a:t> </a:t>
            </a:r>
            <a:r>
              <a:rPr sz="4000" dirty="0" err="1">
                <a:solidFill>
                  <a:srgbClr val="213786"/>
                </a:solidFill>
                <a:latin typeface="Stolzl" pitchFamily="50" charset="-52"/>
              </a:rPr>
              <a:t>открытии</a:t>
            </a:r>
            <a:r>
              <a:rPr sz="4000" dirty="0">
                <a:solidFill>
                  <a:srgbClr val="213786"/>
                </a:solidFill>
                <a:latin typeface="Stolzl" pitchFamily="50" charset="-52"/>
              </a:rPr>
              <a:t> </a:t>
            </a:r>
            <a:r>
              <a:rPr sz="4000" dirty="0" err="1">
                <a:solidFill>
                  <a:srgbClr val="213786"/>
                </a:solidFill>
                <a:latin typeface="Stolzl" pitchFamily="50" charset="-52"/>
              </a:rPr>
              <a:t>лекций</a:t>
            </a:r>
            <a:endParaRPr sz="4000" dirty="0">
              <a:solidFill>
                <a:srgbClr val="213786"/>
              </a:solidFill>
              <a:latin typeface="Stolzl" pitchFamily="50" charset="-5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46632" y="6193915"/>
            <a:ext cx="51388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" marR="0">
              <a:spcBef>
                <a:spcPts val="0"/>
              </a:spcBef>
              <a:spcAft>
                <a:spcPts val="0"/>
              </a:spcAft>
            </a:pPr>
            <a:r>
              <a:rPr sz="4000" spc="-16" dirty="0" err="1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Проведение</a:t>
            </a:r>
            <a:r>
              <a:rPr sz="4000" spc="16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spc="-18" dirty="0" err="1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конференций</a:t>
            </a:r>
            <a:endParaRPr sz="4000" spc="-18" dirty="0">
              <a:solidFill>
                <a:srgbClr val="213790"/>
              </a:solidFill>
              <a:latin typeface="Stolzl" pitchFamily="50" charset="-52"/>
              <a:cs typeface="ANQJPE+Stolzl-Regular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sp>
        <p:nvSpPr>
          <p:cNvPr id="14" name="object 11"/>
          <p:cNvSpPr txBox="1"/>
          <p:nvPr/>
        </p:nvSpPr>
        <p:spPr>
          <a:xfrm>
            <a:off x="3113431" y="9186242"/>
            <a:ext cx="7982701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85"/>
              </a:lnSpc>
              <a:spcBef>
                <a:spcPts val="3484"/>
              </a:spcBef>
            </a:pPr>
            <a:r>
              <a:rPr lang="ru-RU" sz="4000" spc="-16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Разбор</a:t>
            </a:r>
            <a:r>
              <a:rPr lang="ru-RU" sz="4000" spc="16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lang="ru-RU" sz="4000" spc="-17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архивов</a:t>
            </a:r>
            <a:endParaRPr lang="ru-RU" sz="4000" spc="-17" dirty="0">
              <a:solidFill>
                <a:srgbClr val="213790"/>
              </a:solidFill>
              <a:latin typeface="Stolzl" pitchFamily="50" charset="-52"/>
              <a:cs typeface="ANQJPE+Stolzl-Regular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12102520" y="8066732"/>
            <a:ext cx="701436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484"/>
              </a:spcBef>
            </a:pPr>
            <a:r>
              <a:rPr lang="ru-RU" sz="4000" spc="-28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Вычитка</a:t>
            </a:r>
            <a:r>
              <a:rPr lang="ru-RU" sz="4000" spc="28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lang="ru-RU" sz="4000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и сбор </a:t>
            </a:r>
            <a:r>
              <a:rPr lang="ru-RU" sz="4000" spc="-16" dirty="0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данных</a:t>
            </a:r>
            <a:endParaRPr lang="ru-RU" sz="4000" spc="-16" dirty="0">
              <a:solidFill>
                <a:srgbClr val="213790"/>
              </a:solidFill>
              <a:latin typeface="Stolzl" pitchFamily="50" charset="-52"/>
              <a:cs typeface="ANQJPE+Stolzl-Regular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3" b="19366"/>
          <a:stretch/>
        </p:blipFill>
        <p:spPr>
          <a:xfrm>
            <a:off x="11210528" y="-3199134"/>
            <a:ext cx="8906272" cy="1451483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13231" y="6379028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13231" y="7602066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13231" y="9377767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46432" y="6424747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346432" y="8347895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86192" y="3161749"/>
            <a:ext cx="17485176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Птицы — интересный </a:t>
            </a:r>
            <a:r>
              <a:rPr sz="8400" spc="-24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объект</a:t>
            </a:r>
          </a:p>
          <a:p>
            <a:pPr marL="0" marR="0">
              <a:lnSpc>
                <a:spcPts val="8662"/>
              </a:lnSpc>
              <a:spcBef>
                <a:spcPts val="0"/>
              </a:spcBef>
              <a:spcAft>
                <a:spcPts val="0"/>
              </a:spcAft>
            </a:pPr>
            <a:r>
              <a:rPr sz="8400" spc="56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для</a:t>
            </a:r>
            <a:r>
              <a:rPr sz="8400" spc="-56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spc="-21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изучения: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0378" y="6594546"/>
            <a:ext cx="609392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Их </a:t>
            </a:r>
            <a:r>
              <a:rPr sz="4000" spc="-65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легко</a:t>
            </a:r>
            <a:r>
              <a:rPr sz="4000" spc="65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найти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88626" y="8113501"/>
            <a:ext cx="14746638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62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Можно</a:t>
            </a:r>
            <a:r>
              <a:rPr sz="4000" spc="62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spc="-51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наблюдать</a:t>
            </a:r>
            <a:r>
              <a:rPr sz="4000" spc="51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 любой сезон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25" y="-6367486"/>
            <a:ext cx="18501886" cy="180008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86192" y="6978416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6192" y="8466161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95132" y="3161738"/>
            <a:ext cx="16900172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84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В </a:t>
            </a:r>
            <a:r>
              <a:rPr sz="8400" spc="-13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Москве</a:t>
            </a:r>
            <a:r>
              <a:rPr sz="8400" spc="13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8400" spc="-9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обнаружено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2122" y="5625706"/>
            <a:ext cx="3993750" cy="312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56"/>
              </a:lnSpc>
              <a:spcBef>
                <a:spcPts val="0"/>
              </a:spcBef>
              <a:spcAft>
                <a:spcPts val="0"/>
              </a:spcAft>
            </a:pPr>
            <a:r>
              <a:rPr sz="10000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226</a:t>
            </a:r>
          </a:p>
          <a:p>
            <a:pPr marL="0" marR="0">
              <a:lnSpc>
                <a:spcPts val="10956"/>
              </a:lnSpc>
              <a:spcBef>
                <a:spcPts val="2409"/>
              </a:spcBef>
              <a:spcAft>
                <a:spcPts val="0"/>
              </a:spcAft>
            </a:pPr>
            <a:r>
              <a:rPr sz="10000" dirty="0">
                <a:solidFill>
                  <a:srgbClr val="213790"/>
                </a:solidFill>
                <a:latin typeface="Stolzl" pitchFamily="50" charset="-52"/>
                <a:cs typeface="CKQNVH+Stolzl-Medium"/>
              </a:rPr>
              <a:t>113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37862" y="6089898"/>
            <a:ext cx="3570627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видов</a:t>
            </a:r>
            <a:r>
              <a:rPr sz="4000" spc="3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птиц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37862" y="7830690"/>
            <a:ext cx="8293097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75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Из них </a:t>
            </a:r>
            <a:r>
              <a:rPr sz="4000" spc="-1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гнездятся</a:t>
            </a:r>
            <a:r>
              <a:rPr sz="4000" spc="1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40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 </a:t>
            </a:r>
            <a:r>
              <a:rPr sz="4000" spc="-6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городе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7"/>
          <a:stretch/>
        </p:blipFill>
        <p:spPr>
          <a:xfrm rot="5400000">
            <a:off x="6551790" y="2437920"/>
            <a:ext cx="20426200" cy="6703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496547"/>
            <a:ext cx="1222336" cy="8819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4709" y="3163529"/>
            <a:ext cx="18062723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03"/>
              </a:lnSpc>
              <a:spcBef>
                <a:spcPts val="0"/>
              </a:spcBef>
              <a:spcAft>
                <a:spcPts val="0"/>
              </a:spcAft>
            </a:pPr>
            <a:r>
              <a:rPr sz="78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С </a:t>
            </a:r>
            <a:r>
              <a:rPr sz="7800" spc="-17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чего</a:t>
            </a:r>
            <a:r>
              <a:rPr sz="7800" spc="17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78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начать </a:t>
            </a:r>
            <a:r>
              <a:rPr sz="7800" spc="-21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волонтёрскую</a:t>
            </a:r>
          </a:p>
          <a:p>
            <a:pPr marL="0" marR="0">
              <a:lnSpc>
                <a:spcPts val="7422"/>
              </a:lnSpc>
              <a:spcBef>
                <a:spcPts val="0"/>
              </a:spcBef>
              <a:spcAft>
                <a:spcPts val="0"/>
              </a:spcAft>
            </a:pPr>
            <a:r>
              <a:rPr sz="7800" spc="-24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деятельность</a:t>
            </a:r>
            <a:r>
              <a:rPr sz="7800" spc="24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 </a:t>
            </a:r>
            <a:r>
              <a:rPr sz="78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по </a:t>
            </a:r>
            <a:r>
              <a:rPr sz="7800" spc="-49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наблюдению</a:t>
            </a:r>
          </a:p>
          <a:p>
            <a:pPr marL="0" marR="0">
              <a:lnSpc>
                <a:spcPts val="7422"/>
              </a:lnSpc>
              <a:spcBef>
                <a:spcPts val="0"/>
              </a:spcBef>
              <a:spcAft>
                <a:spcPts val="0"/>
              </a:spcAft>
            </a:pPr>
            <a:r>
              <a:rPr sz="7800" dirty="0">
                <a:solidFill>
                  <a:srgbClr val="213790"/>
                </a:solidFill>
                <a:latin typeface="Stolzl Medium" pitchFamily="50" charset="-52"/>
                <a:cs typeface="CKQNVH+Stolzl-Medium"/>
              </a:rPr>
              <a:t>за птицами: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11122" y="7225448"/>
            <a:ext cx="1253590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Перечислить птиц, </a:t>
            </a:r>
            <a:r>
              <a:rPr sz="3300" spc="-39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которых</a:t>
            </a:r>
            <a:r>
              <a:rPr sz="3300" spc="39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вы </a:t>
            </a:r>
            <a:r>
              <a:rPr sz="3300" spc="-13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встречаете</a:t>
            </a:r>
            <a:r>
              <a:rPr sz="3300" spc="13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dirty="0" err="1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на</a:t>
            </a:r>
            <a:r>
              <a:rPr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spc="-26" dirty="0" err="1" smtClean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даче</a:t>
            </a:r>
            <a:endParaRPr sz="3300" spc="-26" dirty="0">
              <a:solidFill>
                <a:srgbClr val="213790"/>
              </a:solidFill>
              <a:latin typeface="Stolzl" pitchFamily="50" charset="-52"/>
              <a:cs typeface="ANQJPE+Stolzl-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3533" y="9017725"/>
            <a:ext cx="13799643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85"/>
              </a:lnSpc>
              <a:spcBef>
                <a:spcPts val="0"/>
              </a:spcBef>
              <a:spcAft>
                <a:spcPts val="0"/>
              </a:spcAft>
            </a:pPr>
            <a:r>
              <a:rPr sz="3300" spc="-18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После</a:t>
            </a:r>
            <a:r>
              <a:rPr sz="3300" spc="18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spc="-15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этого:</a:t>
            </a:r>
            <a:r>
              <a:rPr sz="3300" spc="15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spc="-1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подключаться</a:t>
            </a:r>
            <a:r>
              <a:rPr sz="3300" spc="1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к </a:t>
            </a:r>
            <a:r>
              <a:rPr sz="3300" spc="-16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обследованию</a:t>
            </a:r>
          </a:p>
          <a:p>
            <a:pPr marL="0" marR="0">
              <a:lnSpc>
                <a:spcPts val="3136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квадратов в </a:t>
            </a:r>
            <a:r>
              <a:rPr sz="3300" spc="-32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рамках</a:t>
            </a:r>
            <a:r>
              <a:rPr sz="3300" spc="32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spc="-73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Атласа</a:t>
            </a:r>
            <a:r>
              <a:rPr sz="3300" spc="73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птиц </a:t>
            </a:r>
            <a:r>
              <a:rPr sz="3300" spc="-39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Московской</a:t>
            </a:r>
            <a:r>
              <a:rPr sz="3300" spc="39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sz="3300" spc="-24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732839"/>
            <a:ext cx="4722152" cy="1455385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3243533" y="8034114"/>
            <a:ext cx="753494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85"/>
              </a:lnSpc>
              <a:spcBef>
                <a:spcPts val="3520"/>
              </a:spcBef>
            </a:pPr>
            <a:r>
              <a:rPr lang="ru-RU"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Отметить, </a:t>
            </a:r>
            <a:r>
              <a:rPr lang="ru-RU" sz="3300" spc="-2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кто</a:t>
            </a:r>
            <a:r>
              <a:rPr lang="ru-RU" sz="3300" spc="2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 </a:t>
            </a:r>
            <a:r>
              <a:rPr lang="ru-RU" sz="3300" dirty="0">
                <a:solidFill>
                  <a:srgbClr val="213790"/>
                </a:solidFill>
                <a:latin typeface="Stolzl" pitchFamily="50" charset="-52"/>
                <a:cs typeface="ANQJPE+Stolzl-Regular"/>
              </a:rPr>
              <a:t>из них гнездится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4446" y="7395182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4446" y="8242086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14446" y="9186242"/>
            <a:ext cx="14994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104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Stolzl Medium</vt:lpstr>
      <vt:lpstr>Stolzl</vt:lpstr>
      <vt:lpstr>ANQJPE+Stolzl-Regular</vt:lpstr>
      <vt:lpstr>BDUSMR+Stolzl-Bold</vt:lpstr>
      <vt:lpstr>CKQNVH+Stolzl-Medium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Татьяна</cp:lastModifiedBy>
  <cp:revision>5</cp:revision>
  <dcterms:modified xsi:type="dcterms:W3CDTF">2023-06-16T05:53:59Z</dcterms:modified>
</cp:coreProperties>
</file>