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31" r:id="rId2"/>
    <p:sldId id="261" r:id="rId3"/>
    <p:sldId id="334" r:id="rId4"/>
    <p:sldId id="342" r:id="rId5"/>
    <p:sldId id="335" r:id="rId6"/>
    <p:sldId id="341" r:id="rId7"/>
    <p:sldId id="262" r:id="rId8"/>
    <p:sldId id="263" r:id="rId9"/>
    <p:sldId id="265" r:id="rId10"/>
    <p:sldId id="267" r:id="rId11"/>
    <p:sldId id="266" r:id="rId12"/>
    <p:sldId id="343" r:id="rId13"/>
    <p:sldId id="344" r:id="rId14"/>
    <p:sldId id="347" r:id="rId15"/>
    <p:sldId id="348" r:id="rId16"/>
    <p:sldId id="340" r:id="rId17"/>
    <p:sldId id="339" r:id="rId18"/>
    <p:sldId id="283" r:id="rId19"/>
  </p:sldIdLst>
  <p:sldSz cx="12192000" cy="6858000"/>
  <p:notesSz cx="6858000" cy="9144000"/>
  <p:defaultTextStyle>
    <a:defPPr>
      <a:defRPr lang="ru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3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6"/>
    <p:restoredTop sz="94671"/>
  </p:normalViewPr>
  <p:slideViewPr>
    <p:cSldViewPr snapToGrid="0">
      <p:cViewPr varScale="1">
        <p:scale>
          <a:sx n="79" d="100"/>
          <a:sy n="79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rgbClr val="F69F0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2B-492F-AE2E-D04AD62DB5A0}"/>
              </c:ext>
            </c:extLst>
          </c:dPt>
          <c:dPt>
            <c:idx val="1"/>
            <c:bubble3D val="0"/>
            <c:explosion val="5"/>
            <c:spPr>
              <a:solidFill>
                <a:srgbClr val="DE711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2B-492F-AE2E-D04AD62DB5A0}"/>
              </c:ext>
            </c:extLst>
          </c:dPt>
          <c:dPt>
            <c:idx val="2"/>
            <c:bubble3D val="0"/>
            <c:explosion val="5"/>
            <c:spPr>
              <a:solidFill>
                <a:srgbClr val="921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2B-492F-AE2E-D04AD62DB5A0}"/>
              </c:ext>
            </c:extLst>
          </c:dPt>
          <c:dLbls>
            <c:dLbl>
              <c:idx val="0"/>
              <c:layout>
                <c:manualLayout>
                  <c:x val="-0.19724395139961531"/>
                  <c:y val="-3.6586077125883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2B-492F-AE2E-D04AD62DB5A0}"/>
                </c:ext>
              </c:extLst>
            </c:dLbl>
            <c:dLbl>
              <c:idx val="1"/>
              <c:layout>
                <c:manualLayout>
                  <c:x val="0.20389453962437959"/>
                  <c:y val="-2.10813813576537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2142206614294E-2"/>
                      <c:h val="8.72091679672256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02B-492F-AE2E-D04AD62DB5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Молодежь</c:v>
                </c:pt>
                <c:pt idx="1">
                  <c:v>Трудоспособное население</c:v>
                </c:pt>
                <c:pt idx="2">
                  <c:v>Пенсионеры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514</c:v>
                </c:pt>
                <c:pt idx="1">
                  <c:v>383</c:v>
                </c:pt>
                <c:pt idx="2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2B-492F-AE2E-D04AD62DB5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80692820400776E-2"/>
          <c:y val="2.591932926383694E-2"/>
          <c:w val="0.9288703205427058"/>
          <c:h val="0.49034277544451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Молодежь</c:v>
                </c:pt>
              </c:strCache>
            </c:strRef>
          </c:tx>
          <c:spPr>
            <a:solidFill>
              <a:srgbClr val="F69F0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0551754145735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8E-43AC-8005-677E3D69EFF8}"/>
                </c:ext>
              </c:extLst>
            </c:dLbl>
            <c:dLbl>
              <c:idx val="3"/>
              <c:layout>
                <c:manualLayout>
                  <c:x val="1.1499078760811769E-3"/>
                  <c:y val="-6.5242098609214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8E-43AC-8005-677E3D69EFF8}"/>
                </c:ext>
              </c:extLst>
            </c:dLbl>
            <c:dLbl>
              <c:idx val="5"/>
              <c:layout>
                <c:manualLayout>
                  <c:x val="0"/>
                  <c:y val="-2.6812646631661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8E-43AC-8005-677E3D69EFF8}"/>
                </c:ext>
              </c:extLst>
            </c:dLbl>
            <c:dLbl>
              <c:idx val="6"/>
              <c:layout>
                <c:manualLayout>
                  <c:x val="-6.3816209317167343E-3"/>
                  <c:y val="8.9375488772204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8E-43AC-8005-677E3D69EFF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8E-43AC-8005-677E3D69EFF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8E-43AC-8005-677E3D69E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Помочь в организации мероприятия</c:v>
                </c:pt>
                <c:pt idx="1">
                  <c:v>Стать частью мероприятия</c:v>
                </c:pt>
                <c:pt idx="2">
                  <c:v>Получение нового опыта и развитие имеющихся навыков</c:v>
                </c:pt>
                <c:pt idx="3">
                  <c:v>Новые знакомства</c:v>
                </c:pt>
                <c:pt idx="4">
                  <c:v>Практика иностранных языков</c:v>
                </c:pt>
                <c:pt idx="5">
                  <c:v>Затрудняется ответить</c:v>
                </c:pt>
                <c:pt idx="6">
                  <c:v>Презентовать свою страну</c:v>
                </c:pt>
                <c:pt idx="7">
                  <c:v>Поделиться своим опытом</c:v>
                </c:pt>
                <c:pt idx="8">
                  <c:v>Общение с более молодым поколением</c:v>
                </c:pt>
                <c:pt idx="9">
                  <c:v>Чувствовать себя нужным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6.2256809338521402E-2</c:v>
                </c:pt>
                <c:pt idx="1">
                  <c:v>0.13424124513618677</c:v>
                </c:pt>
                <c:pt idx="2">
                  <c:v>0.51167315175097272</c:v>
                </c:pt>
                <c:pt idx="3">
                  <c:v>0.24124513618677043</c:v>
                </c:pt>
                <c:pt idx="4">
                  <c:v>7.3929961089494164E-2</c:v>
                </c:pt>
                <c:pt idx="5">
                  <c:v>2.3346303501945526E-2</c:v>
                </c:pt>
                <c:pt idx="6">
                  <c:v>7.1984435797665364E-2</c:v>
                </c:pt>
                <c:pt idx="7">
                  <c:v>6.2256809338521402E-2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8E-43AC-8005-677E3D69EF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Трудоспособное население</c:v>
                </c:pt>
              </c:strCache>
            </c:strRef>
          </c:tx>
          <c:spPr>
            <a:solidFill>
              <a:srgbClr val="DE711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998344070514335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8E-43AC-8005-677E3D69EFF8}"/>
                </c:ext>
              </c:extLst>
            </c:dLbl>
            <c:dLbl>
              <c:idx val="1"/>
              <c:layout>
                <c:manualLayout>
                  <c:x val="-3.8998344070514335E-17"/>
                  <c:y val="-4.245335716679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38E-43AC-8005-677E3D69EFF8}"/>
                </c:ext>
              </c:extLst>
            </c:dLbl>
            <c:dLbl>
              <c:idx val="3"/>
              <c:layout>
                <c:manualLayout>
                  <c:x val="6.7827361342613487E-3"/>
                  <c:y val="1.2344642499783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8E-43AC-8005-677E3D69EFF8}"/>
                </c:ext>
              </c:extLst>
            </c:dLbl>
            <c:dLbl>
              <c:idx val="4"/>
              <c:layout>
                <c:manualLayout>
                  <c:x val="6.899447256487313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38E-43AC-8005-677E3D69EFF8}"/>
                </c:ext>
              </c:extLst>
            </c:dLbl>
            <c:dLbl>
              <c:idx val="6"/>
              <c:layout>
                <c:manualLayout>
                  <c:x val="0"/>
                  <c:y val="-4.46877443861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8E-43AC-8005-677E3D69EFF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8E-43AC-8005-677E3D69EFF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8E-43AC-8005-677E3D69E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Помочь в организации мероприятия</c:v>
                </c:pt>
                <c:pt idx="1">
                  <c:v>Стать частью мероприятия</c:v>
                </c:pt>
                <c:pt idx="2">
                  <c:v>Получение нового опыта и развитие имеющихся навыков</c:v>
                </c:pt>
                <c:pt idx="3">
                  <c:v>Новые знакомства</c:v>
                </c:pt>
                <c:pt idx="4">
                  <c:v>Практика иностранных языков</c:v>
                </c:pt>
                <c:pt idx="5">
                  <c:v>Затрудняется ответить</c:v>
                </c:pt>
                <c:pt idx="6">
                  <c:v>Презентовать свою страну</c:v>
                </c:pt>
                <c:pt idx="7">
                  <c:v>Поделиться своим опытом</c:v>
                </c:pt>
                <c:pt idx="8">
                  <c:v>Общение с более молодым поколением</c:v>
                </c:pt>
                <c:pt idx="9">
                  <c:v>Чувствовать себя нужным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5.7441253263707574E-2</c:v>
                </c:pt>
                <c:pt idx="1">
                  <c:v>0.14360313315926893</c:v>
                </c:pt>
                <c:pt idx="2">
                  <c:v>0.29242819843342038</c:v>
                </c:pt>
                <c:pt idx="3">
                  <c:v>0.22715404699738903</c:v>
                </c:pt>
                <c:pt idx="4">
                  <c:v>3.1331592689295036E-2</c:v>
                </c:pt>
                <c:pt idx="5">
                  <c:v>7.832898172323759E-3</c:v>
                </c:pt>
                <c:pt idx="6">
                  <c:v>0.10704960835509138</c:v>
                </c:pt>
                <c:pt idx="7">
                  <c:v>0.14882506527415143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38E-43AC-8005-677E3D69EFF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Пенсионеры</c:v>
                </c:pt>
              </c:strCache>
            </c:strRef>
          </c:tx>
          <c:spPr>
            <a:solidFill>
              <a:srgbClr val="921F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1614276509419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8E-43AC-8005-677E3D69EFF8}"/>
                </c:ext>
              </c:extLst>
            </c:dLbl>
            <c:dLbl>
              <c:idx val="1"/>
              <c:layout>
                <c:manualLayout>
                  <c:x val="0"/>
                  <c:y val="-9.3702808601070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8E-43AC-8005-677E3D69EFF8}"/>
                </c:ext>
              </c:extLst>
            </c:dLbl>
            <c:dLbl>
              <c:idx val="2"/>
              <c:layout>
                <c:manualLayout>
                  <c:x val="0"/>
                  <c:y val="-4.93790142188052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38E-43AC-8005-677E3D69EFF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38E-43AC-8005-677E3D69EFF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38E-43AC-8005-677E3D69EFF8}"/>
                </c:ext>
              </c:extLst>
            </c:dLbl>
            <c:dLbl>
              <c:idx val="6"/>
              <c:layout>
                <c:manualLayout>
                  <c:x val="0"/>
                  <c:y val="-1.5640710535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38E-43AC-8005-677E3D69EF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Помочь в организации мероприятия</c:v>
                </c:pt>
                <c:pt idx="1">
                  <c:v>Стать частью мероприятия</c:v>
                </c:pt>
                <c:pt idx="2">
                  <c:v>Получение нового опыта и развитие имеющихся навыков</c:v>
                </c:pt>
                <c:pt idx="3">
                  <c:v>Новые знакомства</c:v>
                </c:pt>
                <c:pt idx="4">
                  <c:v>Практика иностранных языков</c:v>
                </c:pt>
                <c:pt idx="5">
                  <c:v>Затрудняется ответить</c:v>
                </c:pt>
                <c:pt idx="6">
                  <c:v>Презентовать свою страну</c:v>
                </c:pt>
                <c:pt idx="7">
                  <c:v>Поделиться своим опытом</c:v>
                </c:pt>
                <c:pt idx="8">
                  <c:v>Общение с более молодым поколением</c:v>
                </c:pt>
                <c:pt idx="9">
                  <c:v>Чувствовать себя нужным</c:v>
                </c:pt>
              </c:strCache>
            </c:strRef>
          </c:cat>
          <c:val>
            <c:numRef>
              <c:f>Лист1!$D$2:$D$11</c:f>
              <c:numCache>
                <c:formatCode>0.0%</c:formatCode>
                <c:ptCount val="10"/>
                <c:pt idx="0">
                  <c:v>0.14754098360655737</c:v>
                </c:pt>
                <c:pt idx="1">
                  <c:v>0.18032786885245902</c:v>
                </c:pt>
                <c:pt idx="2">
                  <c:v>0.31147540983606559</c:v>
                </c:pt>
                <c:pt idx="3">
                  <c:v>0.11475409836065574</c:v>
                </c:pt>
                <c:pt idx="4">
                  <c:v>0</c:v>
                </c:pt>
                <c:pt idx="5">
                  <c:v>0</c:v>
                </c:pt>
                <c:pt idx="6">
                  <c:v>8.1967213114754092E-2</c:v>
                </c:pt>
                <c:pt idx="7">
                  <c:v>9.8360655737704916E-2</c:v>
                </c:pt>
                <c:pt idx="8">
                  <c:v>0.31147540983606559</c:v>
                </c:pt>
                <c:pt idx="9">
                  <c:v>0.21311475409836064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838E-43AC-8005-677E3D69E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1765632"/>
        <c:axId val="621769792"/>
      </c:barChart>
      <c:catAx>
        <c:axId val="62176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1769792"/>
        <c:crosses val="autoZero"/>
        <c:auto val="1"/>
        <c:lblAlgn val="ctr"/>
        <c:lblOffset val="100"/>
        <c:noMultiLvlLbl val="0"/>
      </c:catAx>
      <c:valAx>
        <c:axId val="621769792"/>
        <c:scaling>
          <c:orientation val="minMax"/>
          <c:max val="0.55000000000000004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62176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5649079987682399"/>
          <c:y val="0"/>
          <c:w val="0.2423422570392498"/>
          <c:h val="0.16004809491790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3FCED-0903-6E4C-B2FF-805284A8A228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68750-9DFA-6443-9808-FD1096774EA0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4091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обновить</a:t>
            </a:r>
            <a:endParaRPr dirty="0"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F26845-43DE-183F-2890-6CA75532B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820106-DFB4-DAC3-F69D-1C0919EF4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EFDBD-2F81-A93E-2778-4B57919B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39CAA3-BE18-EF70-DAD2-51500604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24A6F-9529-CA6D-35B8-1A1010E5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71380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61BA2-1638-BF5A-F905-DF43021A9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1A6C09-2099-24FF-F121-D23CAF604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81A436-D185-B5D1-950A-63CCDFAA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63B35-E2EC-3522-1954-42B3E1CF4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67F5A6-D23A-AB41-E341-CE268207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944739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0481F5-CA5F-2796-5C51-98C83D19E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926406-C8E6-14A7-9C60-77FF97F0F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9B57E-524F-5948-53CE-F4791BED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BA9D1-3611-5387-D648-21F980DB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CC131-A497-98F3-3555-D1B825D1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84137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2FE33-0EF2-1902-D0FC-CE4DC9EC9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9D620-099B-FCDF-6FA3-0787F1A92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53991-9F53-7550-E074-1C753C38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99F629-8269-A0BC-12E0-7C7B1466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04BFF-4571-4AF1-F127-33D4FA685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26336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F7B14-B0E3-8BC3-BE42-7E4B4C640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283C98-6C87-B912-9E31-5F5629111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B252F-28D7-9F2F-3929-8686FDD8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CAE505-1E79-A9D3-78D0-DE361ACD7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572A56-18F8-F2A8-14E3-6A0B74BB4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86210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75DD7-4282-8177-01FA-249AF2D8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81A34E-FB6B-BE20-0F22-B5EC84986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47049A-865B-8C5A-4E17-B1B0C1EC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FE831D-B9AF-5610-5E2F-86C2736AA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C7043A-7E35-4CFA-E81C-6924BD6D0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AFA2F4-0069-BCA8-723A-FC0954EDA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55666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9CDB0-0F8D-0146-AB89-B19C70FD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537CEC-C4F8-A5F6-36D8-419BAEB40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F55FEE-5409-AE39-B531-CC1D4E4CA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78ED7-75FC-CFAC-A924-5FC2DEFBA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11EAB5-6B27-249D-1E42-6F88F87DC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02062CA-4394-EB98-5398-DAF026CAD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395E1B-05E2-9C12-6DA7-4C400B54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3D1ACA-8731-1489-7422-751FD1ACE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2345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4ECD1-EA79-1258-EA32-157B5F6F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FA8DA7-A8F2-6FFA-3A2B-535C88143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A3C53BB-959B-3284-FCF5-A4AF8D40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1B643-A7C9-4989-31E6-5DDD8DF6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377880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E5156-A90A-2D80-122D-8F75B322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43B555-24FD-CE10-75BA-B72F22E5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ED516CB-8C4D-C255-4C63-BFB449E65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4278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83C7-4914-8672-37ED-0362BB450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1812D-9E66-11F1-D15F-7CC7275F8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3E689C-2533-2A13-D550-6E73CE944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84C895-2D59-D824-D687-B4CF3813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F600E0-163C-ABE2-E5B1-3A9C93A4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6528A2-46F8-37FD-C0BC-5F642DF3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266572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01654-7E0C-BD95-1D09-143BE6D8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5CA33B-785D-54B3-199D-BCC64205D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GB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9323CA-FAEC-4BCD-D476-717B1FB49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031459-B05F-F9F1-1E06-D835E6B99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2E7B8F-7933-EC72-2E17-5FAEA56F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GB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EBE39C-1191-1F95-A727-D704BFFBB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133361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EA7-2866-6770-E94A-DE665A914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GB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9D092-8102-BAB8-2498-94BDBE8D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GB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C4CF7-3AED-55ED-8564-741FF94C43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D1BC-91BD-C244-9C2D-273D67A6A4A2}" type="datetimeFigureOut">
              <a:rPr lang="ru-GB" smtClean="0"/>
              <a:t>11/05/2024</a:t>
            </a:fld>
            <a:endParaRPr lang="ru-GB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0FACCA-F2E5-84A2-5E8F-B2E11B4F4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GB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9417C3-5F25-7885-77B3-94A8203F48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C9B8-DA3D-C643-92C4-CB038A71C7D9}" type="slidenum">
              <a:rPr lang="ru-GB" smtClean="0"/>
              <a:t>‹#›</a:t>
            </a:fld>
            <a:endParaRPr lang="ru-GB"/>
          </a:p>
        </p:txBody>
      </p:sp>
    </p:spTree>
    <p:extLst>
      <p:ext uri="{BB962C8B-B14F-4D97-AF65-F5344CB8AC3E}">
        <p14:creationId xmlns:p14="http://schemas.microsoft.com/office/powerpoint/2010/main" val="84823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8.emf"/><Relationship Id="rId7" Type="http://schemas.openxmlformats.org/officeDocument/2006/relationships/image" Target="../media/image26.jp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sv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chart" Target="../charts/chart1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5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BFDE7-6B2F-1886-1703-79385B2CC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450005-57E5-D9F3-8478-7DF967E8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3000"/>
          </a:blip>
          <a:srcRect b="155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ворческий подход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CE6CBF97-7F46-5D40-A6BA-99ECCB3F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8538" y="1507085"/>
            <a:ext cx="3154919" cy="2858970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ка, графический дизайн, Красочность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364D2D1-E0E3-3146-531F-6F65217FEA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</a14:imgLayer>
                </a14:imgProps>
              </a:ext>
            </a:extLst>
          </a:blip>
          <a:srcRect t="63408"/>
          <a:stretch/>
        </p:blipFill>
        <p:spPr>
          <a:xfrm>
            <a:off x="1341355" y="4542016"/>
            <a:ext cx="9509287" cy="19890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E835A7-368D-1781-CEAD-3AD103B7F3A6}"/>
              </a:ext>
            </a:extLst>
          </p:cNvPr>
          <p:cNvSpPr/>
          <p:nvPr/>
        </p:nvSpPr>
        <p:spPr>
          <a:xfrm>
            <a:off x="-3748305" y="0"/>
            <a:ext cx="2509814" cy="633912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7C3B9A-2552-0200-8B7A-EEF938A56582}"/>
              </a:ext>
            </a:extLst>
          </p:cNvPr>
          <p:cNvSpPr/>
          <p:nvPr/>
        </p:nvSpPr>
        <p:spPr>
          <a:xfrm>
            <a:off x="-3748306" y="525933"/>
            <a:ext cx="3472042" cy="981152"/>
          </a:xfrm>
          <a:prstGeom prst="rect">
            <a:avLst/>
          </a:prstGeom>
          <a:solidFill>
            <a:srgbClr val="64D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6135D2-4EC7-A069-750B-562B15839428}"/>
              </a:ext>
            </a:extLst>
          </p:cNvPr>
          <p:cNvSpPr/>
          <p:nvPr/>
        </p:nvSpPr>
        <p:spPr>
          <a:xfrm>
            <a:off x="-3713794" y="1745689"/>
            <a:ext cx="2764457" cy="543812"/>
          </a:xfrm>
          <a:prstGeom prst="rect">
            <a:avLst/>
          </a:prstGeom>
          <a:solidFill>
            <a:srgbClr val="BF73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8962E45-CCCF-E80F-0BDF-5A2EE1BC3987}"/>
              </a:ext>
            </a:extLst>
          </p:cNvPr>
          <p:cNvSpPr/>
          <p:nvPr/>
        </p:nvSpPr>
        <p:spPr>
          <a:xfrm>
            <a:off x="-3748306" y="4275023"/>
            <a:ext cx="2764457" cy="533987"/>
          </a:xfrm>
          <a:prstGeom prst="rect">
            <a:avLst/>
          </a:prstGeom>
          <a:solidFill>
            <a:srgbClr val="64D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12F5EAB-A015-E3FC-6742-05CB08DA80B3}"/>
              </a:ext>
            </a:extLst>
          </p:cNvPr>
          <p:cNvSpPr/>
          <p:nvPr/>
        </p:nvSpPr>
        <p:spPr>
          <a:xfrm>
            <a:off x="-3733549" y="2232436"/>
            <a:ext cx="2926502" cy="1073509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E5CCC40-BDFC-ACD9-D4FA-AB9A63518D4B}"/>
              </a:ext>
            </a:extLst>
          </p:cNvPr>
          <p:cNvSpPr/>
          <p:nvPr/>
        </p:nvSpPr>
        <p:spPr>
          <a:xfrm>
            <a:off x="-3748306" y="5824810"/>
            <a:ext cx="3472042" cy="981151"/>
          </a:xfrm>
          <a:prstGeom prst="rect">
            <a:avLst/>
          </a:prstGeom>
          <a:solidFill>
            <a:srgbClr val="BF73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DCBCD8F-E861-139F-32A0-CEF8A78D63B3}"/>
              </a:ext>
            </a:extLst>
          </p:cNvPr>
          <p:cNvSpPr/>
          <p:nvPr/>
        </p:nvSpPr>
        <p:spPr>
          <a:xfrm>
            <a:off x="-3748305" y="4682998"/>
            <a:ext cx="2509814" cy="633912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1F4E531-7C03-4089-F740-8F229B883291}"/>
              </a:ext>
            </a:extLst>
          </p:cNvPr>
          <p:cNvSpPr/>
          <p:nvPr/>
        </p:nvSpPr>
        <p:spPr>
          <a:xfrm>
            <a:off x="-3748306" y="5316910"/>
            <a:ext cx="3316862" cy="633197"/>
          </a:xfrm>
          <a:prstGeom prst="rect">
            <a:avLst/>
          </a:prstGeom>
          <a:solidFill>
            <a:srgbClr val="64D6D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88CA80-04F0-2211-2C20-6536E056675D}"/>
              </a:ext>
            </a:extLst>
          </p:cNvPr>
          <p:cNvSpPr/>
          <p:nvPr/>
        </p:nvSpPr>
        <p:spPr>
          <a:xfrm>
            <a:off x="-3748307" y="1251284"/>
            <a:ext cx="3343157" cy="681408"/>
          </a:xfrm>
          <a:prstGeom prst="rect">
            <a:avLst/>
          </a:prstGeom>
          <a:solidFill>
            <a:srgbClr val="4581C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E897689-BFB6-4F99-B30A-1A09623C8EFE}"/>
              </a:ext>
            </a:extLst>
          </p:cNvPr>
          <p:cNvSpPr/>
          <p:nvPr/>
        </p:nvSpPr>
        <p:spPr>
          <a:xfrm>
            <a:off x="-3748306" y="3305945"/>
            <a:ext cx="3436951" cy="981152"/>
          </a:xfrm>
          <a:prstGeom prst="rect">
            <a:avLst/>
          </a:prstGeom>
          <a:solidFill>
            <a:srgbClr val="BF73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323AC-2407-479C-AE37-158C143B7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153199"/>
            <a:ext cx="1536389" cy="508987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1185088"/>
            <a:ext cx="9287124" cy="1051041"/>
          </a:xfrm>
          <a:custGeom>
            <a:avLst/>
            <a:gdLst/>
            <a:ahLst/>
            <a:cxnLst/>
            <a:rect l="l" t="t" r="r" b="b"/>
            <a:pathLst>
              <a:path w="4969510" h="513080">
                <a:moveTo>
                  <a:pt x="4713034" y="0"/>
                </a:moveTo>
                <a:lnTo>
                  <a:pt x="22169" y="0"/>
                </a:lnTo>
                <a:lnTo>
                  <a:pt x="0" y="1987"/>
                </a:lnTo>
                <a:lnTo>
                  <a:pt x="0" y="510669"/>
                </a:lnTo>
                <a:lnTo>
                  <a:pt x="22169" y="512657"/>
                </a:lnTo>
                <a:lnTo>
                  <a:pt x="4713099" y="512657"/>
                </a:lnTo>
                <a:lnTo>
                  <a:pt x="4759103" y="508533"/>
                </a:lnTo>
                <a:lnTo>
                  <a:pt x="4802470" y="496626"/>
                </a:lnTo>
                <a:lnTo>
                  <a:pt x="4842402" y="477666"/>
                </a:lnTo>
                <a:lnTo>
                  <a:pt x="4878178" y="452377"/>
                </a:lnTo>
                <a:lnTo>
                  <a:pt x="4909072" y="421483"/>
                </a:lnTo>
                <a:lnTo>
                  <a:pt x="4934361" y="385707"/>
                </a:lnTo>
                <a:lnTo>
                  <a:pt x="4953321" y="345774"/>
                </a:lnTo>
                <a:lnTo>
                  <a:pt x="4965227" y="302407"/>
                </a:lnTo>
                <a:lnTo>
                  <a:pt x="4969363" y="256331"/>
                </a:lnTo>
                <a:lnTo>
                  <a:pt x="4965234" y="210255"/>
                </a:lnTo>
                <a:lnTo>
                  <a:pt x="4953327" y="166889"/>
                </a:lnTo>
                <a:lnTo>
                  <a:pt x="4934367" y="126956"/>
                </a:lnTo>
                <a:lnTo>
                  <a:pt x="4909078" y="91180"/>
                </a:lnTo>
                <a:lnTo>
                  <a:pt x="4878184" y="60285"/>
                </a:lnTo>
                <a:lnTo>
                  <a:pt x="4842409" y="34996"/>
                </a:lnTo>
                <a:lnTo>
                  <a:pt x="4802476" y="16036"/>
                </a:lnTo>
                <a:lnTo>
                  <a:pt x="4759110" y="4129"/>
                </a:lnTo>
                <a:lnTo>
                  <a:pt x="4713034" y="0"/>
                </a:lnTo>
                <a:close/>
              </a:path>
            </a:pathLst>
          </a:custGeom>
          <a:solidFill>
            <a:srgbClr val="D60808"/>
          </a:solidFill>
        </p:spPr>
        <p:txBody>
          <a:bodyPr wrap="square" lIns="0" tIns="0" rIns="0" bIns="0" rtlCol="0"/>
          <a:lstStyle/>
          <a:p>
            <a:pPr marL="12699" algn="ctr">
              <a:spcBef>
                <a:spcPts val="100"/>
              </a:spcBef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162028" y="1240843"/>
            <a:ext cx="883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Типологизация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ответов респондентов </a:t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согласно модели В.И. </a:t>
            </a:r>
            <a:r>
              <a:rPr lang="ru-RU" sz="28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Герчикова</a:t>
            </a: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56350"/>
            <a:ext cx="822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* типологическая модель мотивации российского социолога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В.И.Герчикова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: скругленные углы 144">
            <a:extLst>
              <a:ext uri="{FF2B5EF4-FFF2-40B4-BE49-F238E27FC236}">
                <a16:creationId xmlns:a16="http://schemas.microsoft.com/office/drawing/2014/main" id="{BEE4E43B-E95E-42D3-9E28-2CA1BB7246E9}"/>
              </a:ext>
            </a:extLst>
          </p:cNvPr>
          <p:cNvSpPr/>
          <p:nvPr/>
        </p:nvSpPr>
        <p:spPr>
          <a:xfrm>
            <a:off x="418967" y="2434086"/>
            <a:ext cx="32386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D608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Инструментальный тип</a:t>
            </a:r>
          </a:p>
        </p:txBody>
      </p:sp>
      <p:sp>
        <p:nvSpPr>
          <p:cNvPr id="15" name="Прямоугольник: скругленные углы 144">
            <a:extLst>
              <a:ext uri="{FF2B5EF4-FFF2-40B4-BE49-F238E27FC236}">
                <a16:creationId xmlns:a16="http://schemas.microsoft.com/office/drawing/2014/main" id="{5C6640C9-7BCD-454F-B70D-F2CB4A724CC9}"/>
              </a:ext>
            </a:extLst>
          </p:cNvPr>
          <p:cNvSpPr/>
          <p:nvPr/>
        </p:nvSpPr>
        <p:spPr>
          <a:xfrm>
            <a:off x="418967" y="3568959"/>
            <a:ext cx="3238633" cy="524278"/>
          </a:xfrm>
          <a:prstGeom prst="roundRect">
            <a:avLst>
              <a:gd name="adj" fmla="val 45133"/>
            </a:avLst>
          </a:prstGeom>
          <a:solidFill>
            <a:srgbClr val="D60808">
              <a:alpha val="32000"/>
            </a:srgbClr>
          </a:solidFill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тип</a:t>
            </a:r>
          </a:p>
        </p:txBody>
      </p:sp>
      <p:sp>
        <p:nvSpPr>
          <p:cNvPr id="16" name="Прямоугольник: скругленные углы 144">
            <a:extLst>
              <a:ext uri="{FF2B5EF4-FFF2-40B4-BE49-F238E27FC236}">
                <a16:creationId xmlns:a16="http://schemas.microsoft.com/office/drawing/2014/main" id="{5779B997-CD3E-48EC-9F21-EC39336DF708}"/>
              </a:ext>
            </a:extLst>
          </p:cNvPr>
          <p:cNvSpPr/>
          <p:nvPr/>
        </p:nvSpPr>
        <p:spPr>
          <a:xfrm>
            <a:off x="418967" y="4617515"/>
            <a:ext cx="32386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Патриотический тип</a:t>
            </a:r>
          </a:p>
        </p:txBody>
      </p:sp>
      <p:sp>
        <p:nvSpPr>
          <p:cNvPr id="17" name="Прямоугольник: скругленные углы 144">
            <a:extLst>
              <a:ext uri="{FF2B5EF4-FFF2-40B4-BE49-F238E27FC236}">
                <a16:creationId xmlns:a16="http://schemas.microsoft.com/office/drawing/2014/main" id="{AEE1FDD6-6572-4773-8FD1-00399AAE4648}"/>
              </a:ext>
            </a:extLst>
          </p:cNvPr>
          <p:cNvSpPr/>
          <p:nvPr/>
        </p:nvSpPr>
        <p:spPr>
          <a:xfrm>
            <a:off x="418967" y="5737463"/>
            <a:ext cx="2157257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Хозяйский тип</a:t>
            </a:r>
          </a:p>
        </p:txBody>
      </p:sp>
      <p:sp>
        <p:nvSpPr>
          <p:cNvPr id="18" name="Прямоугольник: скругленные углы 144">
            <a:extLst>
              <a:ext uri="{FF2B5EF4-FFF2-40B4-BE49-F238E27FC236}">
                <a16:creationId xmlns:a16="http://schemas.microsoft.com/office/drawing/2014/main" id="{AEE1FDD6-6572-4773-8FD1-00399AAE4648}"/>
              </a:ext>
            </a:extLst>
          </p:cNvPr>
          <p:cNvSpPr/>
          <p:nvPr/>
        </p:nvSpPr>
        <p:spPr>
          <a:xfrm>
            <a:off x="2760380" y="5741229"/>
            <a:ext cx="2841070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Люмпизированный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тип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72284" y="4562663"/>
            <a:ext cx="8009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«</a:t>
            </a:r>
            <a:r>
              <a:rPr lang="ru-RU" sz="1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общение с молодым поколением», «чувство нужности» и «активная гражданская позиция». </a:t>
            </a: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Волонтеры старшего возраста ценят общение с молодежью, ищут способы чувствовать себя нужными после выхода на пенсию. Трудоспособное население хочет представить свою страну и показать ее в реальном свете, несмотря на стереотипы.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85606" y="57160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Ярко выраженных ответов, подходящих под типы «хозяйский» и «люмпенизированный» у респондентов не выявлены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72285" y="2409707"/>
            <a:ext cx="7700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 один из респондентов не выделил материальные блага как основной мотив участия. Важным для всех возрастных групп оказалось </a:t>
            </a:r>
            <a:r>
              <a:rPr lang="ru-RU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общение и знакомства</a:t>
            </a:r>
            <a:r>
              <a:rPr lang="ru-RU" sz="1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включая международные. Большинство респондентов всех возрастных категорий также выразили желание </a:t>
            </a:r>
            <a:r>
              <a:rPr lang="ru-RU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стать частью мероприятия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872284" y="3534836"/>
            <a:ext cx="80093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</a:t>
            </a:r>
            <a:r>
              <a:rPr lang="ru-RU" sz="1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«получение нового опыта», «развитие навыков», «практику иностранных языков» </a:t>
            </a:r>
            <a:br>
              <a:rPr lang="ru-RU" sz="1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4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«обмен опытом» </a:t>
            </a: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особенно выражен у молодых волонтеров (до 24 лет), часто это связано с их учебным планом и у пенсионеров, которые стремятся к обучению и обмену знаниями.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49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323AC-2407-479C-AE37-158C143B7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153199"/>
            <a:ext cx="1536389" cy="5089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986117" y="928345"/>
            <a:ext cx="105864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Вывод исследования: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 создавать условия, учитывающие основные мотивации добровольцев согласно возрастным категориям при формировании потребности по функциональной специфике волонтеров. </a:t>
            </a:r>
          </a:p>
          <a:p>
            <a:endParaRPr lang="ru-RU" dirty="0"/>
          </a:p>
        </p:txBody>
      </p:sp>
      <p:sp>
        <p:nvSpPr>
          <p:cNvPr id="11" name="Прямоугольник: скругленные углы 44">
            <a:extLst>
              <a:ext uri="{FF2B5EF4-FFF2-40B4-BE49-F238E27FC236}">
                <a16:creationId xmlns:a16="http://schemas.microsoft.com/office/drawing/2014/main" id="{62DB82BE-D49A-4CB8-8E65-75BF49DE6764}"/>
              </a:ext>
            </a:extLst>
          </p:cNvPr>
          <p:cNvSpPr/>
          <p:nvPr/>
        </p:nvSpPr>
        <p:spPr>
          <a:xfrm>
            <a:off x="986117" y="965472"/>
            <a:ext cx="10586465" cy="1556502"/>
          </a:xfrm>
          <a:prstGeom prst="roundRect">
            <a:avLst>
              <a:gd name="adj" fmla="val 7219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7015528" y="2926603"/>
            <a:ext cx="393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волонтеров</a:t>
            </a:r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них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4" b="7827"/>
          <a:stretch/>
        </p:blipFill>
        <p:spPr>
          <a:xfrm>
            <a:off x="986115" y="2718555"/>
            <a:ext cx="6555343" cy="3289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5"/>
          <a:stretch/>
        </p:blipFill>
        <p:spPr>
          <a:xfrm>
            <a:off x="7754944" y="2718555"/>
            <a:ext cx="2250893" cy="3273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D2B1F4A-30BC-4950-B3C4-DA1B300134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97423" y="4313501"/>
            <a:ext cx="1676775" cy="178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1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CFBDB-488C-E580-BDE8-ED3ABB3A6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Изображение выглядит как одежда, человек, улыбк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652576CD-F702-C4E5-F945-2FF80C2D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9024" y="1726266"/>
            <a:ext cx="5609705" cy="373889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Человеческое лицо, одежда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F186A47-8B58-33B6-317F-D6C68FDDB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75" y="1421475"/>
            <a:ext cx="4014924" cy="6026571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53290D-7F57-1554-9F25-CF9709B28D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566457" imgH="894201" progId="CorelDraw.Graphic.22">
                  <p:embed/>
                </p:oleObj>
              </mc:Choice>
              <mc:Fallback>
                <p:oleObj name="CorelDRAW" r:id="rId4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23334D6-1091-1BBD-5D81-1E67729C3400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BA2163-9245-329C-FFD3-8BB0DAB860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4BD0F9-2619-7CC3-D116-91C408CC8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B3C94A-A423-E920-98E2-B1DCBE11E40B}"/>
              </a:ext>
            </a:extLst>
          </p:cNvPr>
          <p:cNvSpPr txBox="1"/>
          <p:nvPr/>
        </p:nvSpPr>
        <p:spPr>
          <a:xfrm>
            <a:off x="986117" y="928345"/>
            <a:ext cx="1058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 примеры из текущих проектов: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31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5C344-6351-8A2E-EF9A-93C1FF52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130B85-781C-A6A7-23EA-0905F4093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Рисунок 15" descr="Изображение выглядит как одежда, человек, Человеческое лицо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000165DD-A00C-7FC2-6C0B-08D2E3898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797" y="1489522"/>
            <a:ext cx="6317335" cy="42123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BBCFA-C471-569C-DFBE-CE9E5B4538DE}"/>
              </a:ext>
            </a:extLst>
          </p:cNvPr>
          <p:cNvSpPr txBox="1"/>
          <p:nvPr/>
        </p:nvSpPr>
        <p:spPr>
          <a:xfrm>
            <a:off x="986117" y="928345"/>
            <a:ext cx="1058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 примеры из текущих проектов: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FE2F30C-F7FF-7CFE-F747-53C2A2C20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5653290D-7F57-1554-9F25-CF9709B28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A0A1433-7500-DAEC-7F6A-2859A3A2DDE5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1F00FA-FF3A-1B67-9A6E-A76A797513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FB78E05B-5FAD-C061-319D-E79E3EF7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8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1AF44-325B-A8E8-8E65-1DDC2E5D9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67729-732D-7795-17B5-1D0F2F2FF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645DC2-4B39-0BF4-00E4-262BC9E7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689566-2599-A914-3018-2C9B02C5D7EF}"/>
              </a:ext>
            </a:extLst>
          </p:cNvPr>
          <p:cNvSpPr txBox="1"/>
          <p:nvPr/>
        </p:nvSpPr>
        <p:spPr>
          <a:xfrm>
            <a:off x="986117" y="928345"/>
            <a:ext cx="1058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 примеры из текущих проектов: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D24ACE1-23B6-C3AA-EB62-A4A6EF248B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BFE2F30C-F7FF-7CFE-F747-53C2A2C20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BA1250-0F55-F77C-BFE9-197CB36BD0D4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BEF648-0232-631A-6AC4-6120EB4435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2E90A35C-153F-04E0-4318-08E7CB6F1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Изображение выглядит как человек, на открытом воздухе, одежда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312FCEBD-CA20-33C5-B440-B528CCE3B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9328" y="1434557"/>
            <a:ext cx="6482198" cy="432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7F150-941A-7FAE-71FF-D0DD37D5A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FD17D6-DDFD-4850-AED4-9BCF35A66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ECD7B-12D1-0335-CEE0-A110143B5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368F2-7C3C-3E46-7958-B18EF4D9A9FF}"/>
              </a:ext>
            </a:extLst>
          </p:cNvPr>
          <p:cNvSpPr txBox="1"/>
          <p:nvPr/>
        </p:nvSpPr>
        <p:spPr>
          <a:xfrm>
            <a:off x="986117" y="928345"/>
            <a:ext cx="105864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Быстрые примеры из текущих проектов: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0F9EC58-F21A-9070-831A-C83288595E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2D24ACE1-23B6-C3AA-EB62-A4A6EF248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5FF2205-1681-FA90-4991-B2B25112CF26}"/>
              </a:ext>
            </a:extLst>
          </p:cNvPr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C0E0D4-6A4F-68D2-931D-C199DFF1B9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C53EA69A-CA47-8E1F-62EE-6EC55B11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Изображение выглядит как одежда, человек, улыбка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9B2C86B4-9776-08CC-7A4E-A960CAD8A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025" y="1417416"/>
            <a:ext cx="6297501" cy="43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6268B-F081-5BC7-2167-129525FF1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6">
            <a:extLst>
              <a:ext uri="{FF2B5EF4-FFF2-40B4-BE49-F238E27FC236}">
                <a16:creationId xmlns:a16="http://schemas.microsoft.com/office/drawing/2014/main" id="{F87F84B9-6D5B-7E7F-84EC-4AEDCFBED00B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привлечения студентов к волонтерской деятельности (НЕ </a:t>
            </a:r>
            <a:r>
              <a:rPr lang="ru-RU" sz="36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46FE4-CF27-3779-4D2E-E01CDCF20430}"/>
              </a:ext>
            </a:extLst>
          </p:cNvPr>
          <p:cNvSpPr txBox="1"/>
          <p:nvPr/>
        </p:nvSpPr>
        <p:spPr>
          <a:xfrm>
            <a:off x="338403" y="2166468"/>
            <a:ext cx="108165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 через Министерство образования и молодежной политики Свердловской области + Совет ректоров;</a:t>
            </a:r>
            <a:endParaRPr lang="ru-RU" sz="2400" dirty="0">
              <a:solidFill>
                <a:srgbClr val="C073C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Дружба с руководителями других вол. организаций;</a:t>
            </a:r>
            <a:endParaRPr lang="ru-RU" sz="2400" dirty="0">
              <a:solidFill>
                <a:srgbClr val="C073C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 в рамках соглашения с «Движение Первых»;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Информационная поддержка по крупным проектам;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Проведение презентаций деятельности ВЦ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(15 мин выступление или тренинг)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Доверие к нашей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364593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FD6A-0F75-B888-5DB7-47E72FDE6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6">
            <a:extLst>
              <a:ext uri="{FF2B5EF4-FFF2-40B4-BE49-F238E27FC236}">
                <a16:creationId xmlns:a16="http://schemas.microsoft.com/office/drawing/2014/main" id="{E9E71E8F-1DA6-23D1-949E-4859E08E2F66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привлечения студентов к волонтерской деятельности (</a:t>
            </a:r>
            <a:r>
              <a:rPr lang="ru-RU" sz="3600" b="1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УрФУ</a:t>
            </a: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8B2DB-B3A9-D054-80D2-F0DC7749DEC7}"/>
              </a:ext>
            </a:extLst>
          </p:cNvPr>
          <p:cNvSpPr txBox="1"/>
          <p:nvPr/>
        </p:nvSpPr>
        <p:spPr>
          <a:xfrm>
            <a:off x="377733" y="1714184"/>
            <a:ext cx="10816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 со студ. Организациями университета:</a:t>
            </a:r>
            <a:r>
              <a:rPr lang="en-US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Buddy system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КИЯ, студ. Отряды, ПОС, фотошкола и др.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 с дирекцией институтов </a:t>
            </a:r>
            <a:r>
              <a:rPr lang="ru-RU" sz="2400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УрФУ</a:t>
            </a: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(4 из 12):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подготовка освобождений, подготовка проектных заданий, заданий на учебную практику;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ВЗ в рамках дисциплины «Основы волонтерской деятельности» для студентов </a:t>
            </a:r>
            <a:r>
              <a:rPr lang="ru-RU" sz="2400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ИФКСиМП</a:t>
            </a: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b="1" dirty="0">
              <a:solidFill>
                <a:srgbClr val="C073C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ЧЕМ УДЕРЖИВАЕМ?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Стабильной и понятной системой управления;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Расширенной мотивационной программой, учитывающий мотивы участия волонтеров;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Рейтинг в РВД.</a:t>
            </a:r>
          </a:p>
        </p:txBody>
      </p:sp>
    </p:spTree>
    <p:extLst>
      <p:ext uri="{BB962C8B-B14F-4D97-AF65-F5344CB8AC3E}">
        <p14:creationId xmlns:p14="http://schemas.microsoft.com/office/powerpoint/2010/main" val="38174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50C87B-3440-7BEB-A82E-87D69B9EBF23}"/>
              </a:ext>
            </a:extLst>
          </p:cNvPr>
          <p:cNvSpPr/>
          <p:nvPr/>
        </p:nvSpPr>
        <p:spPr>
          <a:xfrm>
            <a:off x="2667000" y="6124353"/>
            <a:ext cx="416442" cy="73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3436F85-A343-D917-DBA1-601E7C4ADBCC}"/>
              </a:ext>
            </a:extLst>
          </p:cNvPr>
          <p:cNvSpPr/>
          <p:nvPr/>
        </p:nvSpPr>
        <p:spPr>
          <a:xfrm>
            <a:off x="9108560" y="6124352"/>
            <a:ext cx="416442" cy="73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598A0E7-8F01-0290-4143-A40ACA7FFF86}"/>
              </a:ext>
            </a:extLst>
          </p:cNvPr>
          <p:cNvSpPr/>
          <p:nvPr/>
        </p:nvSpPr>
        <p:spPr>
          <a:xfrm>
            <a:off x="9108558" y="0"/>
            <a:ext cx="416442" cy="73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D903737-DD32-A844-FF0A-E316D09D1C73}"/>
              </a:ext>
            </a:extLst>
          </p:cNvPr>
          <p:cNvSpPr/>
          <p:nvPr/>
        </p:nvSpPr>
        <p:spPr>
          <a:xfrm>
            <a:off x="2666998" y="0"/>
            <a:ext cx="416442" cy="733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95CA29F-3408-AB25-656F-299FEE08E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3497" y="1592148"/>
            <a:ext cx="4985172" cy="4985172"/>
          </a:xfrm>
          <a:prstGeom prst="rect">
            <a:avLst/>
          </a:prstGeom>
        </p:spPr>
      </p:pic>
      <p:sp>
        <p:nvSpPr>
          <p:cNvPr id="3" name="Google Shape;133;p8">
            <a:extLst>
              <a:ext uri="{FF2B5EF4-FFF2-40B4-BE49-F238E27FC236}">
                <a16:creationId xmlns:a16="http://schemas.microsoft.com/office/drawing/2014/main" id="{B0145DC1-EDDC-31A7-EE5F-12EC6BE10B90}"/>
              </a:ext>
            </a:extLst>
          </p:cNvPr>
          <p:cNvSpPr txBox="1"/>
          <p:nvPr/>
        </p:nvSpPr>
        <p:spPr>
          <a:xfrm>
            <a:off x="2666998" y="463635"/>
            <a:ext cx="681216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6000" b="1" i="0" u="none" strike="noStrike" cap="none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Calibri"/>
              </a:rPr>
              <a:t>Присоединяйся</a:t>
            </a:r>
            <a:endParaRPr sz="3600" b="0" i="0" u="none" strike="noStrike" cap="none" dirty="0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Calibri"/>
            </a:endParaRPr>
          </a:p>
        </p:txBody>
      </p:sp>
      <p:pic>
        <p:nvPicPr>
          <p:cNvPr id="7" name="Рисунок 6" descr="Изображение выглядит как шаблон, прямоугольный, Симметр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B0CF81-BE33-C9CF-F1C9-C18BA1A289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97" y="1926812"/>
            <a:ext cx="4315843" cy="4315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6">
            <a:extLst>
              <a:ext uri="{FF2B5EF4-FFF2-40B4-BE49-F238E27FC236}">
                <a16:creationId xmlns:a16="http://schemas.microsoft.com/office/drawing/2014/main" id="{ED431E80-D705-FC77-4D25-8CD63EDF93C3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Рост волонтера</a:t>
            </a:r>
            <a:endParaRPr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id="{540882A0-E714-0A5B-A661-C8E7B44C5153}"/>
              </a:ext>
            </a:extLst>
          </p:cNvPr>
          <p:cNvSpPr/>
          <p:nvPr/>
        </p:nvSpPr>
        <p:spPr>
          <a:xfrm>
            <a:off x="29750" y="2103356"/>
            <a:ext cx="11986591" cy="3437924"/>
          </a:xfrm>
          <a:custGeom>
            <a:avLst/>
            <a:gdLst>
              <a:gd name="connsiteX0" fmla="*/ 0 w 11986591"/>
              <a:gd name="connsiteY0" fmla="*/ 1809077 h 3437924"/>
              <a:gd name="connsiteX1" fmla="*/ 3226355 w 11986591"/>
              <a:gd name="connsiteY1" fmla="*/ 44501 h 3437924"/>
              <a:gd name="connsiteX2" fmla="*/ 4782107 w 11986591"/>
              <a:gd name="connsiteY2" fmla="*/ 3437917 h 3437924"/>
              <a:gd name="connsiteX3" fmla="*/ 11986591 w 11986591"/>
              <a:gd name="connsiteY3" fmla="*/ 13177 h 343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86591" h="3437924" extrusionOk="0">
                <a:moveTo>
                  <a:pt x="0" y="1809077"/>
                </a:moveTo>
                <a:cubicBezTo>
                  <a:pt x="1156663" y="755272"/>
                  <a:pt x="2330198" y="-189765"/>
                  <a:pt x="3226355" y="44501"/>
                </a:cubicBezTo>
                <a:cubicBezTo>
                  <a:pt x="4325506" y="379580"/>
                  <a:pt x="3140077" y="3448924"/>
                  <a:pt x="4782107" y="3437917"/>
                </a:cubicBezTo>
                <a:cubicBezTo>
                  <a:pt x="5955849" y="3712282"/>
                  <a:pt x="9038488" y="2142352"/>
                  <a:pt x="11986591" y="13177"/>
                </a:cubicBezTo>
              </a:path>
            </a:pathLst>
          </a:custGeom>
          <a:noFill/>
          <a:ln w="76200">
            <a:solidFill>
              <a:srgbClr val="BF73C9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410122"/>
                      <a:gd name="connsiteY0" fmla="*/ 1722074 h 3272585"/>
                      <a:gd name="connsiteX1" fmla="*/ 3071191 w 11410122"/>
                      <a:gd name="connsiteY1" fmla="*/ 42361 h 3272585"/>
                      <a:gd name="connsiteX2" fmla="*/ 4552122 w 11410122"/>
                      <a:gd name="connsiteY2" fmla="*/ 3272579 h 3272585"/>
                      <a:gd name="connsiteX3" fmla="*/ 11410122 w 11410122"/>
                      <a:gd name="connsiteY3" fmla="*/ 12544 h 3272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410122" h="3272585">
                        <a:moveTo>
                          <a:pt x="0" y="1722074"/>
                        </a:moveTo>
                        <a:cubicBezTo>
                          <a:pt x="1156252" y="753008"/>
                          <a:pt x="2312504" y="-216057"/>
                          <a:pt x="3071191" y="42361"/>
                        </a:cubicBezTo>
                        <a:cubicBezTo>
                          <a:pt x="3829878" y="300778"/>
                          <a:pt x="3162300" y="3277548"/>
                          <a:pt x="4552122" y="3272579"/>
                        </a:cubicBezTo>
                        <a:cubicBezTo>
                          <a:pt x="5941944" y="3267610"/>
                          <a:pt x="8676033" y="1640077"/>
                          <a:pt x="11410122" y="12544"/>
                        </a:cubicBez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олилиния: фигура 56">
            <a:extLst>
              <a:ext uri="{FF2B5EF4-FFF2-40B4-BE49-F238E27FC236}">
                <a16:creationId xmlns:a16="http://schemas.microsoft.com/office/drawing/2014/main" id="{E7C16FBE-6227-11C0-8E7D-6C497256E370}"/>
              </a:ext>
            </a:extLst>
          </p:cNvPr>
          <p:cNvSpPr/>
          <p:nvPr/>
        </p:nvSpPr>
        <p:spPr>
          <a:xfrm rot="20497782">
            <a:off x="3699845" y="1947970"/>
            <a:ext cx="2319169" cy="1191232"/>
          </a:xfrm>
          <a:custGeom>
            <a:avLst/>
            <a:gdLst>
              <a:gd name="connsiteX0" fmla="*/ 1147 w 2207634"/>
              <a:gd name="connsiteY0" fmla="*/ 149087 h 1133942"/>
              <a:gd name="connsiteX1" fmla="*/ 358956 w 2207634"/>
              <a:gd name="connsiteY1" fmla="*/ 1133061 h 1133942"/>
              <a:gd name="connsiteX2" fmla="*/ 2207634 w 2207634"/>
              <a:gd name="connsiteY2" fmla="*/ 0 h 113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07634" h="1133942">
                <a:moveTo>
                  <a:pt x="1147" y="149087"/>
                </a:moveTo>
                <a:cubicBezTo>
                  <a:pt x="-3823" y="653498"/>
                  <a:pt x="-8792" y="1157909"/>
                  <a:pt x="358956" y="1133061"/>
                </a:cubicBezTo>
                <a:cubicBezTo>
                  <a:pt x="726704" y="1108213"/>
                  <a:pt x="1467169" y="554106"/>
                  <a:pt x="2207634" y="0"/>
                </a:cubicBezTo>
              </a:path>
            </a:pathLst>
          </a:custGeom>
          <a:noFill/>
          <a:ln w="57150">
            <a:solidFill>
              <a:srgbClr val="BF73C9"/>
            </a:solidFill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46F94D41-7C4E-8208-0F79-2FD8342ADED4}"/>
              </a:ext>
            </a:extLst>
          </p:cNvPr>
          <p:cNvSpPr/>
          <p:nvPr/>
        </p:nvSpPr>
        <p:spPr>
          <a:xfrm>
            <a:off x="2090389" y="4551161"/>
            <a:ext cx="1951832" cy="1707109"/>
          </a:xfrm>
          <a:custGeom>
            <a:avLst/>
            <a:gdLst>
              <a:gd name="connsiteX0" fmla="*/ 1857963 w 1857963"/>
              <a:gd name="connsiteY0" fmla="*/ 516694 h 1625009"/>
              <a:gd name="connsiteX1" fmla="*/ 1321250 w 1857963"/>
              <a:gd name="connsiteY1" fmla="*/ 39615 h 1625009"/>
              <a:gd name="connsiteX2" fmla="*/ 128555 w 1857963"/>
              <a:gd name="connsiteY2" fmla="*/ 1431094 h 1625009"/>
              <a:gd name="connsiteX3" fmla="*/ 88798 w 1857963"/>
              <a:gd name="connsiteY3" fmla="*/ 1580181 h 16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7963" h="1625009">
                <a:moveTo>
                  <a:pt x="1857963" y="516694"/>
                </a:moveTo>
                <a:cubicBezTo>
                  <a:pt x="1733724" y="201954"/>
                  <a:pt x="1609485" y="-112785"/>
                  <a:pt x="1321250" y="39615"/>
                </a:cubicBezTo>
                <a:cubicBezTo>
                  <a:pt x="1033015" y="192015"/>
                  <a:pt x="333964" y="1174333"/>
                  <a:pt x="128555" y="1431094"/>
                </a:cubicBezTo>
                <a:cubicBezTo>
                  <a:pt x="-76854" y="1687855"/>
                  <a:pt x="5972" y="1634018"/>
                  <a:pt x="88798" y="1580181"/>
                </a:cubicBezTo>
              </a:path>
            </a:pathLst>
          </a:custGeom>
          <a:noFill/>
          <a:ln w="57150">
            <a:solidFill>
              <a:srgbClr val="BF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Полилиния: фигура 59">
            <a:extLst>
              <a:ext uri="{FF2B5EF4-FFF2-40B4-BE49-F238E27FC236}">
                <a16:creationId xmlns:a16="http://schemas.microsoft.com/office/drawing/2014/main" id="{F94437C3-5D01-E902-75C6-EFC87FB8E1DF}"/>
              </a:ext>
            </a:extLst>
          </p:cNvPr>
          <p:cNvSpPr/>
          <p:nvPr/>
        </p:nvSpPr>
        <p:spPr>
          <a:xfrm rot="21301141">
            <a:off x="4915126" y="3199881"/>
            <a:ext cx="2351779" cy="2349978"/>
          </a:xfrm>
          <a:custGeom>
            <a:avLst/>
            <a:gdLst>
              <a:gd name="connsiteX0" fmla="*/ 0 w 2238675"/>
              <a:gd name="connsiteY0" fmla="*/ 2179466 h 2236961"/>
              <a:gd name="connsiteX1" fmla="*/ 606287 w 2238675"/>
              <a:gd name="connsiteY1" fmla="*/ 1980684 h 2236961"/>
              <a:gd name="connsiteX2" fmla="*/ 2117035 w 2238675"/>
              <a:gd name="connsiteY2" fmla="*/ 151884 h 2236961"/>
              <a:gd name="connsiteX3" fmla="*/ 2037522 w 2238675"/>
              <a:gd name="connsiteY3" fmla="*/ 231397 h 22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675" h="2236961">
                <a:moveTo>
                  <a:pt x="0" y="2179466"/>
                </a:moveTo>
                <a:cubicBezTo>
                  <a:pt x="126724" y="2249040"/>
                  <a:pt x="253448" y="2318614"/>
                  <a:pt x="606287" y="1980684"/>
                </a:cubicBezTo>
                <a:cubicBezTo>
                  <a:pt x="959126" y="1642754"/>
                  <a:pt x="1878496" y="443432"/>
                  <a:pt x="2117035" y="151884"/>
                </a:cubicBezTo>
                <a:cubicBezTo>
                  <a:pt x="2355574" y="-139664"/>
                  <a:pt x="2196548" y="45866"/>
                  <a:pt x="2037522" y="231397"/>
                </a:cubicBezTo>
              </a:path>
            </a:pathLst>
          </a:custGeom>
          <a:noFill/>
          <a:ln w="57150">
            <a:solidFill>
              <a:srgbClr val="BF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F2EAEE0-D776-8FC6-7084-274B56BBC4F8}"/>
              </a:ext>
            </a:extLst>
          </p:cNvPr>
          <p:cNvSpPr txBox="1"/>
          <p:nvPr/>
        </p:nvSpPr>
        <p:spPr>
          <a:xfrm>
            <a:off x="220702" y="3692701"/>
            <a:ext cx="211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Волонтер</a:t>
            </a:r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1F7EF8B6-8A12-180A-02BC-288941ACE2BE}"/>
              </a:ext>
            </a:extLst>
          </p:cNvPr>
          <p:cNvSpPr/>
          <p:nvPr/>
        </p:nvSpPr>
        <p:spPr>
          <a:xfrm rot="19290918">
            <a:off x="8551745" y="2385591"/>
            <a:ext cx="1446847" cy="1339646"/>
          </a:xfrm>
          <a:custGeom>
            <a:avLst/>
            <a:gdLst>
              <a:gd name="connsiteX0" fmla="*/ 0 w 2238675"/>
              <a:gd name="connsiteY0" fmla="*/ 2179466 h 2236961"/>
              <a:gd name="connsiteX1" fmla="*/ 606287 w 2238675"/>
              <a:gd name="connsiteY1" fmla="*/ 1980684 h 2236961"/>
              <a:gd name="connsiteX2" fmla="*/ 2117035 w 2238675"/>
              <a:gd name="connsiteY2" fmla="*/ 151884 h 2236961"/>
              <a:gd name="connsiteX3" fmla="*/ 2037522 w 2238675"/>
              <a:gd name="connsiteY3" fmla="*/ 231397 h 223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8675" h="2236961">
                <a:moveTo>
                  <a:pt x="0" y="2179466"/>
                </a:moveTo>
                <a:cubicBezTo>
                  <a:pt x="126724" y="2249040"/>
                  <a:pt x="253448" y="2318614"/>
                  <a:pt x="606287" y="1980684"/>
                </a:cubicBezTo>
                <a:cubicBezTo>
                  <a:pt x="959126" y="1642754"/>
                  <a:pt x="1878496" y="443432"/>
                  <a:pt x="2117035" y="151884"/>
                </a:cubicBezTo>
                <a:cubicBezTo>
                  <a:pt x="2355574" y="-139664"/>
                  <a:pt x="2196548" y="45866"/>
                  <a:pt x="2037522" y="231397"/>
                </a:cubicBezTo>
              </a:path>
            </a:pathLst>
          </a:custGeom>
          <a:noFill/>
          <a:ln w="57150">
            <a:solidFill>
              <a:srgbClr val="BF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16DE89F-5268-2CDB-A467-4C860E0ECA97}"/>
              </a:ext>
            </a:extLst>
          </p:cNvPr>
          <p:cNvSpPr txBox="1"/>
          <p:nvPr/>
        </p:nvSpPr>
        <p:spPr>
          <a:xfrm>
            <a:off x="2638367" y="5800635"/>
            <a:ext cx="21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AEB708A-C79E-99D0-1EBE-2CB1397A4524}"/>
              </a:ext>
            </a:extLst>
          </p:cNvPr>
          <p:cNvSpPr txBox="1"/>
          <p:nvPr/>
        </p:nvSpPr>
        <p:spPr>
          <a:xfrm>
            <a:off x="3695728" y="1321254"/>
            <a:ext cx="21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Рекрутер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DB00725-FA33-2C71-80D2-DD867C44D2FB}"/>
              </a:ext>
            </a:extLst>
          </p:cNvPr>
          <p:cNvSpPr txBox="1"/>
          <p:nvPr/>
        </p:nvSpPr>
        <p:spPr>
          <a:xfrm>
            <a:off x="4264594" y="3067719"/>
            <a:ext cx="2913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продвижения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A39506D-66D8-C758-306C-5B57451B2668}"/>
              </a:ext>
            </a:extLst>
          </p:cNvPr>
          <p:cNvSpPr txBox="1"/>
          <p:nvPr/>
        </p:nvSpPr>
        <p:spPr>
          <a:xfrm>
            <a:off x="8285595" y="5004257"/>
            <a:ext cx="21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Тим-лидер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56A999F-FE58-CA02-5105-4319C2E7BF19}"/>
              </a:ext>
            </a:extLst>
          </p:cNvPr>
          <p:cNvSpPr txBox="1"/>
          <p:nvPr/>
        </p:nvSpPr>
        <p:spPr>
          <a:xfrm>
            <a:off x="9275168" y="859214"/>
            <a:ext cx="21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Тренер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8E7797-200F-FE9F-AD8F-E3817047AF15}"/>
              </a:ext>
            </a:extLst>
          </p:cNvPr>
          <p:cNvSpPr txBox="1"/>
          <p:nvPr/>
        </p:nvSpPr>
        <p:spPr>
          <a:xfrm>
            <a:off x="10228587" y="3603518"/>
            <a:ext cx="2114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Менеджер</a:t>
            </a:r>
          </a:p>
        </p:txBody>
      </p: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E58B51C-7C11-7523-D45C-2F74474D7ADE}"/>
              </a:ext>
            </a:extLst>
          </p:cNvPr>
          <p:cNvGrpSpPr/>
          <p:nvPr/>
        </p:nvGrpSpPr>
        <p:grpSpPr>
          <a:xfrm>
            <a:off x="644745" y="2394892"/>
            <a:ext cx="1079409" cy="1079409"/>
            <a:chOff x="983680" y="1155258"/>
            <a:chExt cx="1012904" cy="1012904"/>
          </a:xfrm>
        </p:grpSpPr>
        <p:sp>
          <p:nvSpPr>
            <p:cNvPr id="96" name="Овал 95">
              <a:extLst>
                <a:ext uri="{FF2B5EF4-FFF2-40B4-BE49-F238E27FC236}">
                  <a16:creationId xmlns:a16="http://schemas.microsoft.com/office/drawing/2014/main" id="{A5A45770-E70D-2D47-E0DB-1FED3463A25A}"/>
                </a:ext>
              </a:extLst>
            </p:cNvPr>
            <p:cNvSpPr/>
            <p:nvPr/>
          </p:nvSpPr>
          <p:spPr>
            <a:xfrm>
              <a:off x="983680" y="1155258"/>
              <a:ext cx="1012904" cy="1012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 dirty="0"/>
            </a:p>
          </p:txBody>
        </p:sp>
        <p:pic>
          <p:nvPicPr>
            <p:cNvPr id="97" name="Рисунок 96" descr="Герой (мужчина) контур">
              <a:extLst>
                <a:ext uri="{FF2B5EF4-FFF2-40B4-BE49-F238E27FC236}">
                  <a16:creationId xmlns:a16="http://schemas.microsoft.com/office/drawing/2014/main" id="{72B57041-1385-F2B2-A28A-43BC9519A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75202" y="1286162"/>
              <a:ext cx="795340" cy="795340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5CFF62C1-60E8-B0F1-6326-7D8DE0BEEA88}"/>
              </a:ext>
            </a:extLst>
          </p:cNvPr>
          <p:cNvGrpSpPr/>
          <p:nvPr/>
        </p:nvGrpSpPr>
        <p:grpSpPr>
          <a:xfrm>
            <a:off x="5045762" y="1019658"/>
            <a:ext cx="1226375" cy="1180962"/>
            <a:chOff x="670848" y="3209485"/>
            <a:chExt cx="1979438" cy="1979438"/>
          </a:xfrm>
        </p:grpSpPr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226AF564-115C-E13E-C786-BF455CF096DC}"/>
                </a:ext>
              </a:extLst>
            </p:cNvPr>
            <p:cNvSpPr/>
            <p:nvPr/>
          </p:nvSpPr>
          <p:spPr>
            <a:xfrm>
              <a:off x="670848" y="3209485"/>
              <a:ext cx="1979438" cy="19794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0" name="Рисунок 99" descr="Документ со сплошной заливкой">
              <a:extLst>
                <a:ext uri="{FF2B5EF4-FFF2-40B4-BE49-F238E27FC236}">
                  <a16:creationId xmlns:a16="http://schemas.microsoft.com/office/drawing/2014/main" id="{9370BCE8-EE47-097E-E766-45691033F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45218" y="3609674"/>
              <a:ext cx="1289589" cy="1289589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3A7965B5-9DE0-5C14-10F5-AA1630C39860}"/>
              </a:ext>
            </a:extLst>
          </p:cNvPr>
          <p:cNvGrpSpPr/>
          <p:nvPr/>
        </p:nvGrpSpPr>
        <p:grpSpPr>
          <a:xfrm>
            <a:off x="1279942" y="5368635"/>
            <a:ext cx="1170829" cy="1170829"/>
            <a:chOff x="2819120" y="4546278"/>
            <a:chExt cx="1979438" cy="1979438"/>
          </a:xfrm>
        </p:grpSpPr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23B0A495-5F14-E34E-E797-7BA3CEB95F91}"/>
                </a:ext>
              </a:extLst>
            </p:cNvPr>
            <p:cNvSpPr/>
            <p:nvPr/>
          </p:nvSpPr>
          <p:spPr>
            <a:xfrm>
              <a:off x="2819120" y="4546278"/>
              <a:ext cx="1979438" cy="19794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" name="Рисунок 102" descr="Ноутбук со сплошной заливкой">
              <a:extLst>
                <a:ext uri="{FF2B5EF4-FFF2-40B4-BE49-F238E27FC236}">
                  <a16:creationId xmlns:a16="http://schemas.microsoft.com/office/drawing/2014/main" id="{48FB62B4-A43B-929B-C510-C4153FCB6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126106" y="4855568"/>
              <a:ext cx="1366206" cy="1366206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D0124AF-F094-211D-44B4-3941673FDE08}"/>
              </a:ext>
            </a:extLst>
          </p:cNvPr>
          <p:cNvGrpSpPr/>
          <p:nvPr/>
        </p:nvGrpSpPr>
        <p:grpSpPr>
          <a:xfrm>
            <a:off x="7789084" y="3714050"/>
            <a:ext cx="1238363" cy="1194700"/>
            <a:chOff x="7638121" y="3924256"/>
            <a:chExt cx="1436028" cy="1421366"/>
          </a:xfrm>
        </p:grpSpPr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68D204DC-7AF2-71F9-84CA-76B1237D80FF}"/>
                </a:ext>
              </a:extLst>
            </p:cNvPr>
            <p:cNvSpPr/>
            <p:nvPr/>
          </p:nvSpPr>
          <p:spPr>
            <a:xfrm>
              <a:off x="7661494" y="3932967"/>
              <a:ext cx="1412655" cy="141265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6" name="Рисунок 105" descr="Цикл с людьми контур">
              <a:extLst>
                <a:ext uri="{FF2B5EF4-FFF2-40B4-BE49-F238E27FC236}">
                  <a16:creationId xmlns:a16="http://schemas.microsoft.com/office/drawing/2014/main" id="{11481713-5385-5638-39F5-9094FC141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38121" y="3924256"/>
              <a:ext cx="1412654" cy="1412654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id="{1F974BB1-E3D1-29EE-F0FA-876223B79B32}"/>
              </a:ext>
            </a:extLst>
          </p:cNvPr>
          <p:cNvGrpSpPr/>
          <p:nvPr/>
        </p:nvGrpSpPr>
        <p:grpSpPr>
          <a:xfrm>
            <a:off x="6562302" y="2403421"/>
            <a:ext cx="1237005" cy="1237005"/>
            <a:chOff x="6625217" y="2617716"/>
            <a:chExt cx="1012904" cy="1012904"/>
          </a:xfrm>
        </p:grpSpPr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9D8C331E-CE5F-F780-DF32-DA5A5AFD3F26}"/>
                </a:ext>
              </a:extLst>
            </p:cNvPr>
            <p:cNvSpPr/>
            <p:nvPr/>
          </p:nvSpPr>
          <p:spPr>
            <a:xfrm>
              <a:off x="6625217" y="2617716"/>
              <a:ext cx="1012904" cy="1012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9" name="Рисунок 108" descr="Расширение бизнеса контур">
              <a:extLst>
                <a:ext uri="{FF2B5EF4-FFF2-40B4-BE49-F238E27FC236}">
                  <a16:creationId xmlns:a16="http://schemas.microsoft.com/office/drawing/2014/main" id="{46442287-BBA1-8A7F-E574-54332543A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95284" y="2809928"/>
              <a:ext cx="711910" cy="711910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D79A7578-7A01-7D02-603B-F65BA12C248A}"/>
              </a:ext>
            </a:extLst>
          </p:cNvPr>
          <p:cNvGrpSpPr/>
          <p:nvPr/>
        </p:nvGrpSpPr>
        <p:grpSpPr>
          <a:xfrm>
            <a:off x="8733851" y="1456655"/>
            <a:ext cx="1218208" cy="1218208"/>
            <a:chOff x="8981049" y="1344867"/>
            <a:chExt cx="1012904" cy="1012904"/>
          </a:xfrm>
        </p:grpSpPr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F039CCDB-A435-3826-91AE-391AB4B87B8F}"/>
                </a:ext>
              </a:extLst>
            </p:cNvPr>
            <p:cNvSpPr/>
            <p:nvPr/>
          </p:nvSpPr>
          <p:spPr>
            <a:xfrm>
              <a:off x="8981049" y="1344867"/>
              <a:ext cx="1012904" cy="101290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12" name="Рисунок 111" descr="Искусственный интеллект контур">
              <a:extLst>
                <a:ext uri="{FF2B5EF4-FFF2-40B4-BE49-F238E27FC236}">
                  <a16:creationId xmlns:a16="http://schemas.microsoft.com/office/drawing/2014/main" id="{D0117F28-A2CB-0676-7BAD-39C4B4A93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045965" y="1427663"/>
              <a:ext cx="855556" cy="855556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218B0BC2-6950-F060-2A70-DF007D9DE88E}"/>
              </a:ext>
            </a:extLst>
          </p:cNvPr>
          <p:cNvGrpSpPr/>
          <p:nvPr/>
        </p:nvGrpSpPr>
        <p:grpSpPr>
          <a:xfrm>
            <a:off x="10382269" y="2405781"/>
            <a:ext cx="956027" cy="956027"/>
            <a:chOff x="8981475" y="1003876"/>
            <a:chExt cx="2327093" cy="2327093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E432D3CE-75A7-65AF-16B6-C68901EDFEF9}"/>
                </a:ext>
              </a:extLst>
            </p:cNvPr>
            <p:cNvSpPr/>
            <p:nvPr/>
          </p:nvSpPr>
          <p:spPr>
            <a:xfrm>
              <a:off x="8981475" y="1003876"/>
              <a:ext cx="2327093" cy="232709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73C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5" name="Рисунок 114" descr="Стремление контур">
              <a:extLst>
                <a:ext uri="{FF2B5EF4-FFF2-40B4-BE49-F238E27FC236}">
                  <a16:creationId xmlns:a16="http://schemas.microsoft.com/office/drawing/2014/main" id="{28DD0404-190B-007C-325E-1C929DEAF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139574" y="1243164"/>
              <a:ext cx="2006846" cy="200684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8B4D6DC-7CF8-003E-6673-1CB45D665DBA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6508955" y="1551198"/>
            <a:ext cx="3219166" cy="3030391"/>
          </a:xfrm>
          <a:prstGeom prst="line">
            <a:avLst/>
          </a:prstGeom>
          <a:ln>
            <a:solidFill>
              <a:srgbClr val="C07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144;p6">
            <a:extLst>
              <a:ext uri="{FF2B5EF4-FFF2-40B4-BE49-F238E27FC236}">
                <a16:creationId xmlns:a16="http://schemas.microsoft.com/office/drawing/2014/main" id="{247229A4-2BA4-E3D6-3540-9EAD253EB57B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Структура Волонтеров Урала</a:t>
            </a:r>
            <a:endParaRPr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4CE36EC-5B99-6592-EE56-7D6E93D54669}"/>
              </a:ext>
            </a:extLst>
          </p:cNvPr>
          <p:cNvSpPr/>
          <p:nvPr/>
        </p:nvSpPr>
        <p:spPr>
          <a:xfrm>
            <a:off x="5265174" y="1020256"/>
            <a:ext cx="2487561" cy="530942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Директор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12CDF14-FD69-8FF3-4C01-346DCE541024}"/>
              </a:ext>
            </a:extLst>
          </p:cNvPr>
          <p:cNvSpPr/>
          <p:nvPr/>
        </p:nvSpPr>
        <p:spPr>
          <a:xfrm>
            <a:off x="859187" y="1731349"/>
            <a:ext cx="2487561" cy="1166707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блока управления волонтерами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6A075DA-3B87-B9E4-AE77-453A0BD39F43}"/>
              </a:ext>
            </a:extLst>
          </p:cNvPr>
          <p:cNvSpPr/>
          <p:nvPr/>
        </p:nvSpPr>
        <p:spPr>
          <a:xfrm>
            <a:off x="859186" y="3114367"/>
            <a:ext cx="2487561" cy="1166707"/>
          </a:xfrm>
          <a:prstGeom prst="roundRect">
            <a:avLst/>
          </a:prstGeom>
          <a:noFill/>
          <a:ln w="28575"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менеджеров волонтеров </a:t>
            </a:r>
            <a:b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(12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312A896-0974-765D-33F2-7AB69106BC5E}"/>
              </a:ext>
            </a:extLst>
          </p:cNvPr>
          <p:cNvSpPr/>
          <p:nvPr/>
        </p:nvSpPr>
        <p:spPr>
          <a:xfrm>
            <a:off x="859185" y="4497385"/>
            <a:ext cx="2487561" cy="1166707"/>
          </a:xfrm>
          <a:prstGeom prst="roundRect">
            <a:avLst/>
          </a:prstGeom>
          <a:noFill/>
          <a:ln w="28575"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</a:t>
            </a:r>
            <a:b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тим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-лидеров волонтеров </a:t>
            </a:r>
            <a:b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(26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82AD7D7-41E4-6E61-448E-9448CFBFE89F}"/>
              </a:ext>
            </a:extLst>
          </p:cNvPr>
          <p:cNvSpPr/>
          <p:nvPr/>
        </p:nvSpPr>
        <p:spPr>
          <a:xfrm>
            <a:off x="3531223" y="1731349"/>
            <a:ext cx="2487561" cy="812747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</a:t>
            </a:r>
            <a:r>
              <a:rPr lang="ru-RU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медиаблока</a:t>
            </a:r>
            <a:endParaRPr lang="ru-RU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64C7EB-879B-3CA6-D3E4-BCBCC4F8F8DF}"/>
              </a:ext>
            </a:extLst>
          </p:cNvPr>
          <p:cNvSpPr/>
          <p:nvPr/>
        </p:nvSpPr>
        <p:spPr>
          <a:xfrm>
            <a:off x="3540157" y="2780310"/>
            <a:ext cx="2487561" cy="946115"/>
          </a:xfrm>
          <a:prstGeom prst="roundRect">
            <a:avLst/>
          </a:prstGeom>
          <a:noFill/>
          <a:ln w="28575"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медиаволонтеров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(10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E43619F-9D03-FB87-E24D-A9943759993C}"/>
              </a:ext>
            </a:extLst>
          </p:cNvPr>
          <p:cNvSpPr/>
          <p:nvPr/>
        </p:nvSpPr>
        <p:spPr>
          <a:xfrm>
            <a:off x="6203258" y="1731349"/>
            <a:ext cx="2487561" cy="894895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тренерского блока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8ED0BFB-A5CB-661B-1667-CD6654AE3681}"/>
              </a:ext>
            </a:extLst>
          </p:cNvPr>
          <p:cNvSpPr/>
          <p:nvPr/>
        </p:nvSpPr>
        <p:spPr>
          <a:xfrm>
            <a:off x="6221127" y="2843979"/>
            <a:ext cx="2487561" cy="812747"/>
          </a:xfrm>
          <a:prstGeom prst="roundRect">
            <a:avLst/>
          </a:prstGeom>
          <a:noFill/>
          <a:ln w="28575"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 тренеров (4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ED4E4C0-A7B4-ADE0-FB48-D321714FEE51}"/>
              </a:ext>
            </a:extLst>
          </p:cNvPr>
          <p:cNvSpPr/>
          <p:nvPr/>
        </p:nvSpPr>
        <p:spPr>
          <a:xfrm>
            <a:off x="8875293" y="1731349"/>
            <a:ext cx="2487561" cy="812747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Руководитель команды продвижения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E3DB14B-14C4-3921-A9B5-889C5E24E7D3}"/>
              </a:ext>
            </a:extLst>
          </p:cNvPr>
          <p:cNvSpPr/>
          <p:nvPr/>
        </p:nvSpPr>
        <p:spPr>
          <a:xfrm>
            <a:off x="8902097" y="2707993"/>
            <a:ext cx="2487561" cy="812747"/>
          </a:xfrm>
          <a:prstGeom prst="roundRect">
            <a:avLst/>
          </a:prstGeom>
          <a:noFill/>
          <a:ln w="28575"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Амбассадоры</a:t>
            </a:r>
          </a:p>
          <a:p>
            <a:pPr algn="ctr"/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(8 </a:t>
            </a:r>
            <a:r>
              <a:rPr lang="ru-RU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воло</a:t>
            </a:r>
            <a:r>
              <a:rPr lang="ru-RU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0FAB454-CFB1-DC87-4484-1371512DD980}"/>
              </a:ext>
            </a:extLst>
          </p:cNvPr>
          <p:cNvSpPr/>
          <p:nvPr/>
        </p:nvSpPr>
        <p:spPr>
          <a:xfrm>
            <a:off x="8484340" y="4581589"/>
            <a:ext cx="2487561" cy="812747"/>
          </a:xfrm>
          <a:prstGeom prst="roundRect">
            <a:avLst/>
          </a:prstGeom>
          <a:solidFill>
            <a:srgbClr val="C073C9"/>
          </a:solidFill>
          <a:ln>
            <a:solidFill>
              <a:srgbClr val="C073C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Администратор ВЦ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BAC33DC-0019-9895-952A-8BFC98881746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2102968" y="1551198"/>
            <a:ext cx="4405987" cy="180151"/>
          </a:xfrm>
          <a:prstGeom prst="line">
            <a:avLst/>
          </a:prstGeom>
          <a:ln>
            <a:solidFill>
              <a:srgbClr val="C07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745FABD4-0648-5C08-D9A9-3030F19774E0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4775004" y="1551198"/>
            <a:ext cx="1733951" cy="180151"/>
          </a:xfrm>
          <a:prstGeom prst="line">
            <a:avLst/>
          </a:prstGeom>
          <a:ln>
            <a:solidFill>
              <a:srgbClr val="C07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757541B-CF28-BE69-0C6F-429D12CD7689}"/>
              </a:ext>
            </a:extLst>
          </p:cNvPr>
          <p:cNvCxnSpPr>
            <a:stCxn id="5" idx="2"/>
            <a:endCxn id="11" idx="0"/>
          </p:cNvCxnSpPr>
          <p:nvPr/>
        </p:nvCxnSpPr>
        <p:spPr>
          <a:xfrm>
            <a:off x="6508955" y="1551198"/>
            <a:ext cx="938084" cy="180151"/>
          </a:xfrm>
          <a:prstGeom prst="line">
            <a:avLst/>
          </a:prstGeom>
          <a:ln>
            <a:solidFill>
              <a:srgbClr val="C07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999F19D7-BD29-0771-B284-6F88F6D2DCDC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6508955" y="1551198"/>
            <a:ext cx="3610119" cy="180151"/>
          </a:xfrm>
          <a:prstGeom prst="line">
            <a:avLst/>
          </a:prstGeom>
          <a:ln>
            <a:solidFill>
              <a:srgbClr val="C073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48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94D2-031B-02C0-8594-1F14B4B0E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6">
            <a:extLst>
              <a:ext uri="{FF2B5EF4-FFF2-40B4-BE49-F238E27FC236}">
                <a16:creationId xmlns:a16="http://schemas.microsoft.com/office/drawing/2014/main" id="{C0532CFC-3B8F-53C6-9A41-1CB904CB092D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мотивации основной команды Волонтеров Урала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0E88A-A6C5-1FC3-6E51-F42A4CB11215}"/>
              </a:ext>
            </a:extLst>
          </p:cNvPr>
          <p:cNvSpPr txBox="1"/>
          <p:nvPr/>
        </p:nvSpPr>
        <p:spPr>
          <a:xfrm>
            <a:off x="397397" y="1507362"/>
            <a:ext cx="108165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ОБЩЕЕ ПРОФИЛЬНОЕ ОБУЧЕНИЕ: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серия тренингов на развитие компетенций для каждой команды в своей сфере (раз в год);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МЕТОДИЧКИ для </a:t>
            </a:r>
            <a:r>
              <a:rPr lang="ru-RU" sz="2400" b="1" dirty="0" err="1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тим</a:t>
            </a: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-лидеров и менеджеров: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где прописан весь алгоритм работы ДО/ВО ВРЕМЯ/ПОСЛЕ мероприятия с волонтерами;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СТАЖИРОВКИ: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другие города на различные мероприятия;</a:t>
            </a:r>
          </a:p>
          <a:p>
            <a:endParaRPr lang="ru-RU" sz="2400" dirty="0">
              <a:solidFill>
                <a:srgbClr val="C073C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4;p6">
            <a:extLst>
              <a:ext uri="{FF2B5EF4-FFF2-40B4-BE49-F238E27FC236}">
                <a16:creationId xmlns:a16="http://schemas.microsoft.com/office/drawing/2014/main" id="{0EFA3597-D1C0-F9DD-7437-6D6ECE1C6022}"/>
              </a:ext>
            </a:extLst>
          </p:cNvPr>
          <p:cNvSpPr txBox="1"/>
          <p:nvPr/>
        </p:nvSpPr>
        <p:spPr>
          <a:xfrm>
            <a:off x="1690013" y="250169"/>
            <a:ext cx="9031166" cy="7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</a:pPr>
            <a:r>
              <a:rPr lang="ru-RU" sz="36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Инструменты мотивации основной команды Волонтеров Урала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F53E48-5C18-A333-1B32-784983EA8AA3}"/>
              </a:ext>
            </a:extLst>
          </p:cNvPr>
          <p:cNvSpPr txBox="1"/>
          <p:nvPr/>
        </p:nvSpPr>
        <p:spPr>
          <a:xfrm>
            <a:off x="397397" y="1507362"/>
            <a:ext cx="108165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РЕФЛЕКСИЯ: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само-рефлексия основной команды, после проведенного мероприятия и 1 раз в месяц на общем собрании;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РАЗГОВОРНЫЙ КЛУБ: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 в неделю бесплатное занятие на англ. языке на различные темы, уровень от А2;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ПРИКЛАДНЫЕ МАСТЕР-КЛАССЫ: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раз в две недели бесплатный мастер-класс по изготовлению вещи (браслет, коврик, вышивка и пр.);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В КОНКУРСАХ: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методическая поддержка при написании проекта, формирование рекомендательного письма/характеристики, продвижение «своей команды»;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СОВМЕСТНОЕ ВРЕМЯПРОВОЖДЕНИЕ: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оплачиваемый поход в кино/концерт и пр.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ИНОЕ: </a:t>
            </a:r>
            <a:r>
              <a:rPr lang="ru-RU" sz="2400" dirty="0">
                <a:solidFill>
                  <a:srgbClr val="C073C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баллы «Другое дело», сувенирная продукция и т.д.</a:t>
            </a:r>
          </a:p>
        </p:txBody>
      </p:sp>
    </p:spTree>
    <p:extLst>
      <p:ext uri="{BB962C8B-B14F-4D97-AF65-F5344CB8AC3E}">
        <p14:creationId xmlns:p14="http://schemas.microsoft.com/office/powerpoint/2010/main" val="187699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986117" y="928345"/>
            <a:ext cx="105864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 исследования: </a:t>
            </a:r>
            <a:br>
              <a:rPr lang="ru-RU" sz="2400" b="1" kern="100" dirty="0">
                <a:solidFill>
                  <a:srgbClr val="921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зучение типов мотивации кандидатов в волонтеры на крупных международных событиях с целью дальнейшего их применения </a:t>
            </a:r>
            <a:br>
              <a:rPr lang="ru-RU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эффективной управленческой модели работы с добровольцами.</a:t>
            </a:r>
            <a:endParaRPr lang="ru-RU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44">
            <a:extLst>
              <a:ext uri="{FF2B5EF4-FFF2-40B4-BE49-F238E27FC236}">
                <a16:creationId xmlns:a16="http://schemas.microsoft.com/office/drawing/2014/main" id="{62DB82BE-D49A-4CB8-8E65-75BF49DE6764}"/>
              </a:ext>
            </a:extLst>
          </p:cNvPr>
          <p:cNvSpPr/>
          <p:nvPr/>
        </p:nvSpPr>
        <p:spPr>
          <a:xfrm>
            <a:off x="986117" y="965472"/>
            <a:ext cx="10586465" cy="1556502"/>
          </a:xfrm>
          <a:prstGeom prst="roundRect">
            <a:avLst>
              <a:gd name="adj" fmla="val 7219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15914" r="4651" b="7742"/>
          <a:stretch/>
        </p:blipFill>
        <p:spPr>
          <a:xfrm>
            <a:off x="986117" y="2775004"/>
            <a:ext cx="5200831" cy="3463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угольник: скругленные углы 144">
            <a:extLst>
              <a:ext uri="{FF2B5EF4-FFF2-40B4-BE49-F238E27FC236}">
                <a16:creationId xmlns:a16="http://schemas.microsoft.com/office/drawing/2014/main" id="{98E9EC11-85EF-402A-A45C-30CEAC014D4A}"/>
              </a:ext>
            </a:extLst>
          </p:cNvPr>
          <p:cNvSpPr/>
          <p:nvPr/>
        </p:nvSpPr>
        <p:spPr>
          <a:xfrm>
            <a:off x="6392880" y="2812131"/>
            <a:ext cx="5179702" cy="690611"/>
          </a:xfrm>
          <a:prstGeom prst="roundRect">
            <a:avLst>
              <a:gd name="adj" fmla="val 45133"/>
            </a:avLst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5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7015528" y="2926603"/>
            <a:ext cx="3934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5000 волонтеров</a:t>
            </a:r>
            <a:r>
              <a:rPr lang="ru-RU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них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44">
            <a:extLst>
              <a:ext uri="{FF2B5EF4-FFF2-40B4-BE49-F238E27FC236}">
                <a16:creationId xmlns:a16="http://schemas.microsoft.com/office/drawing/2014/main" id="{98E9EC11-85EF-402A-A45C-30CEAC014D4A}"/>
              </a:ext>
            </a:extLst>
          </p:cNvPr>
          <p:cNvSpPr/>
          <p:nvPr/>
        </p:nvSpPr>
        <p:spPr>
          <a:xfrm>
            <a:off x="6392880" y="3605773"/>
            <a:ext cx="5179702" cy="830997"/>
          </a:xfrm>
          <a:prstGeom prst="roundRect">
            <a:avLst>
              <a:gd name="adj" fmla="val 45133"/>
            </a:avLst>
          </a:prstGeom>
          <a:noFill/>
          <a:ln>
            <a:solidFill>
              <a:srgbClr val="E509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5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7001406" y="3605774"/>
            <a:ext cx="3934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100" dirty="0">
                <a:solidFill>
                  <a:srgbClr val="D6080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волонтеров Свердловской области</a:t>
            </a:r>
            <a:endParaRPr lang="ru-RU" dirty="0">
              <a:solidFill>
                <a:srgbClr val="D60808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2B1F4A-30BC-4950-B3C4-DA1B30013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0890" y="4519153"/>
            <a:ext cx="1669841" cy="178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4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144">
            <a:extLst>
              <a:ext uri="{FF2B5EF4-FFF2-40B4-BE49-F238E27FC236}">
                <a16:creationId xmlns:a16="http://schemas.microsoft.com/office/drawing/2014/main" id="{9EAD146D-2DB6-46F9-AB5B-A74D8C36C5F6}"/>
              </a:ext>
            </a:extLst>
          </p:cNvPr>
          <p:cNvSpPr/>
          <p:nvPr/>
        </p:nvSpPr>
        <p:spPr>
          <a:xfrm>
            <a:off x="6327890" y="3445126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КОМАНДЕ</a:t>
            </a:r>
          </a:p>
        </p:txBody>
      </p:sp>
      <p:sp>
        <p:nvSpPr>
          <p:cNvPr id="10" name="Прямоугольник: скругленные углы 144">
            <a:extLst>
              <a:ext uri="{FF2B5EF4-FFF2-40B4-BE49-F238E27FC236}">
                <a16:creationId xmlns:a16="http://schemas.microsoft.com/office/drawing/2014/main" id="{BEE4E43B-E95E-42D3-9E28-2CA1BB7246E9}"/>
              </a:ext>
            </a:extLst>
          </p:cNvPr>
          <p:cNvSpPr/>
          <p:nvPr/>
        </p:nvSpPr>
        <p:spPr>
          <a:xfrm>
            <a:off x="653794" y="2589813"/>
            <a:ext cx="5249333" cy="524278"/>
          </a:xfrm>
          <a:prstGeom prst="roundRect">
            <a:avLst>
              <a:gd name="adj" fmla="val 45133"/>
            </a:avLst>
          </a:prstGeom>
          <a:solidFill>
            <a:srgbClr val="E50909">
              <a:alpha val="35000"/>
            </a:srgbClr>
          </a:solidFill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AF323AC-2407-479C-AE37-158C143B7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153199"/>
            <a:ext cx="1536389" cy="508987"/>
          </a:xfrm>
          <a:prstGeom prst="rect">
            <a:avLst/>
          </a:prstGeom>
        </p:spPr>
      </p:pic>
      <p:sp>
        <p:nvSpPr>
          <p:cNvPr id="12" name="object 3"/>
          <p:cNvSpPr/>
          <p:nvPr/>
        </p:nvSpPr>
        <p:spPr>
          <a:xfrm>
            <a:off x="0" y="1185088"/>
            <a:ext cx="6818050" cy="1051041"/>
          </a:xfrm>
          <a:custGeom>
            <a:avLst/>
            <a:gdLst/>
            <a:ahLst/>
            <a:cxnLst/>
            <a:rect l="l" t="t" r="r" b="b"/>
            <a:pathLst>
              <a:path w="4969510" h="513080">
                <a:moveTo>
                  <a:pt x="4713034" y="0"/>
                </a:moveTo>
                <a:lnTo>
                  <a:pt x="22169" y="0"/>
                </a:lnTo>
                <a:lnTo>
                  <a:pt x="0" y="1987"/>
                </a:lnTo>
                <a:lnTo>
                  <a:pt x="0" y="510669"/>
                </a:lnTo>
                <a:lnTo>
                  <a:pt x="22169" y="512657"/>
                </a:lnTo>
                <a:lnTo>
                  <a:pt x="4713099" y="512657"/>
                </a:lnTo>
                <a:lnTo>
                  <a:pt x="4759103" y="508533"/>
                </a:lnTo>
                <a:lnTo>
                  <a:pt x="4802470" y="496626"/>
                </a:lnTo>
                <a:lnTo>
                  <a:pt x="4842402" y="477666"/>
                </a:lnTo>
                <a:lnTo>
                  <a:pt x="4878178" y="452377"/>
                </a:lnTo>
                <a:lnTo>
                  <a:pt x="4909072" y="421483"/>
                </a:lnTo>
                <a:lnTo>
                  <a:pt x="4934361" y="385707"/>
                </a:lnTo>
                <a:lnTo>
                  <a:pt x="4953321" y="345774"/>
                </a:lnTo>
                <a:lnTo>
                  <a:pt x="4965227" y="302407"/>
                </a:lnTo>
                <a:lnTo>
                  <a:pt x="4969363" y="256331"/>
                </a:lnTo>
                <a:lnTo>
                  <a:pt x="4965234" y="210255"/>
                </a:lnTo>
                <a:lnTo>
                  <a:pt x="4953327" y="166889"/>
                </a:lnTo>
                <a:lnTo>
                  <a:pt x="4934367" y="126956"/>
                </a:lnTo>
                <a:lnTo>
                  <a:pt x="4909078" y="91180"/>
                </a:lnTo>
                <a:lnTo>
                  <a:pt x="4878184" y="60285"/>
                </a:lnTo>
                <a:lnTo>
                  <a:pt x="4842409" y="34996"/>
                </a:lnTo>
                <a:lnTo>
                  <a:pt x="4802476" y="16036"/>
                </a:lnTo>
                <a:lnTo>
                  <a:pt x="4759110" y="4129"/>
                </a:lnTo>
                <a:lnTo>
                  <a:pt x="4713034" y="0"/>
                </a:lnTo>
                <a:close/>
              </a:path>
            </a:pathLst>
          </a:custGeom>
          <a:solidFill>
            <a:srgbClr val="D60808"/>
          </a:solidFill>
        </p:spPr>
        <p:txBody>
          <a:bodyPr wrap="square" lIns="0" tIns="0" rIns="0" bIns="0" rtlCol="0"/>
          <a:lstStyle/>
          <a:p>
            <a:pPr marL="12699" algn="ctr">
              <a:spcBef>
                <a:spcPts val="100"/>
              </a:spcBef>
            </a:pPr>
            <a:endParaRPr lang="ru-RU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44">
            <a:extLst>
              <a:ext uri="{FF2B5EF4-FFF2-40B4-BE49-F238E27FC236}">
                <a16:creationId xmlns:a16="http://schemas.microsoft.com/office/drawing/2014/main" id="{5C6640C9-7BCD-454F-B70D-F2CB4A724CC9}"/>
              </a:ext>
            </a:extLst>
          </p:cNvPr>
          <p:cNvSpPr/>
          <p:nvPr/>
        </p:nvSpPr>
        <p:spPr>
          <a:xfrm>
            <a:off x="653794" y="3440795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</a:p>
        </p:txBody>
      </p:sp>
      <p:sp>
        <p:nvSpPr>
          <p:cNvPr id="14" name="Прямоугольник: скругленные углы 144">
            <a:extLst>
              <a:ext uri="{FF2B5EF4-FFF2-40B4-BE49-F238E27FC236}">
                <a16:creationId xmlns:a16="http://schemas.microsoft.com/office/drawing/2014/main" id="{5779B997-CD3E-48EC-9F21-EC39336DF708}"/>
              </a:ext>
            </a:extLst>
          </p:cNvPr>
          <p:cNvSpPr/>
          <p:nvPr/>
        </p:nvSpPr>
        <p:spPr>
          <a:xfrm>
            <a:off x="653794" y="4291777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СТРЕССОУСТОЙЧИВОСТЬ</a:t>
            </a:r>
          </a:p>
        </p:txBody>
      </p:sp>
      <p:sp>
        <p:nvSpPr>
          <p:cNvPr id="15" name="Прямоугольник: скругленные углы 144">
            <a:extLst>
              <a:ext uri="{FF2B5EF4-FFF2-40B4-BE49-F238E27FC236}">
                <a16:creationId xmlns:a16="http://schemas.microsoft.com/office/drawing/2014/main" id="{AEE1FDD6-6572-4773-8FD1-00399AAE4648}"/>
              </a:ext>
            </a:extLst>
          </p:cNvPr>
          <p:cNvSpPr/>
          <p:nvPr/>
        </p:nvSpPr>
        <p:spPr>
          <a:xfrm>
            <a:off x="653793" y="5142759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ЛИДЕРСТВО</a:t>
            </a:r>
          </a:p>
        </p:txBody>
      </p:sp>
      <p:sp>
        <p:nvSpPr>
          <p:cNvPr id="16" name="Прямоугольник: скругленные углы 144">
            <a:extLst>
              <a:ext uri="{FF2B5EF4-FFF2-40B4-BE49-F238E27FC236}">
                <a16:creationId xmlns:a16="http://schemas.microsoft.com/office/drawing/2014/main" id="{145EC001-E262-42C7-824F-6809D1F8F5B1}"/>
              </a:ext>
            </a:extLst>
          </p:cNvPr>
          <p:cNvSpPr/>
          <p:nvPr/>
        </p:nvSpPr>
        <p:spPr>
          <a:xfrm>
            <a:off x="6327890" y="2592285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УМЕНИЕ ОБЩАТЬСЯ</a:t>
            </a:r>
          </a:p>
        </p:txBody>
      </p:sp>
      <p:sp>
        <p:nvSpPr>
          <p:cNvPr id="17" name="Прямоугольник: скругленные углы 144">
            <a:extLst>
              <a:ext uri="{FF2B5EF4-FFF2-40B4-BE49-F238E27FC236}">
                <a16:creationId xmlns:a16="http://schemas.microsoft.com/office/drawing/2014/main" id="{D12F42B6-3AA8-4268-A09E-AC5E1E0757E1}"/>
              </a:ext>
            </a:extLst>
          </p:cNvPr>
          <p:cNvSpPr/>
          <p:nvPr/>
        </p:nvSpPr>
        <p:spPr>
          <a:xfrm>
            <a:off x="6327890" y="4294772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ГРАЖДАНСКАЯ ПОЗИЦИЯ</a:t>
            </a:r>
          </a:p>
        </p:txBody>
      </p:sp>
      <p:sp>
        <p:nvSpPr>
          <p:cNvPr id="18" name="Прямоугольник: скругленные углы 144">
            <a:extLst>
              <a:ext uri="{FF2B5EF4-FFF2-40B4-BE49-F238E27FC236}">
                <a16:creationId xmlns:a16="http://schemas.microsoft.com/office/drawing/2014/main" id="{32B09FF9-4296-4F3A-9441-37CB5EDF7CC3}"/>
              </a:ext>
            </a:extLst>
          </p:cNvPr>
          <p:cNvSpPr/>
          <p:nvPr/>
        </p:nvSpPr>
        <p:spPr>
          <a:xfrm>
            <a:off x="6327890" y="5142759"/>
            <a:ext cx="5249333" cy="524278"/>
          </a:xfrm>
          <a:prstGeom prst="roundRect">
            <a:avLst>
              <a:gd name="adj" fmla="val 45133"/>
            </a:avLst>
          </a:prstGeom>
          <a:noFill/>
          <a:ln w="28575">
            <a:solidFill>
              <a:srgbClr val="D6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ФУНКЦИОНАЛЬНАЯ СПЕЦИФИКА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118534" y="1302932"/>
            <a:ext cx="649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Основные компетенции, предъявляемые к кандидатам в волонтеры ВФМ-2024*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8534" y="6382921"/>
            <a:ext cx="79106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* Согласно методике проведения интервью по компетенциям компании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DETECH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9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44">
            <a:extLst>
              <a:ext uri="{FF2B5EF4-FFF2-40B4-BE49-F238E27FC236}">
                <a16:creationId xmlns:a16="http://schemas.microsoft.com/office/drawing/2014/main" id="{BEE4E43B-E95E-42D3-9E28-2CA1BB7246E9}"/>
              </a:ext>
            </a:extLst>
          </p:cNvPr>
          <p:cNvSpPr/>
          <p:nvPr/>
        </p:nvSpPr>
        <p:spPr>
          <a:xfrm>
            <a:off x="1624084" y="2441863"/>
            <a:ext cx="5193966" cy="935684"/>
          </a:xfrm>
          <a:prstGeom prst="roundRect">
            <a:avLst>
              <a:gd name="adj" fmla="val 45133"/>
            </a:avLst>
          </a:prstGeom>
          <a:noFill/>
          <a:ln w="38100">
            <a:solidFill>
              <a:srgbClr val="F69F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5" dirty="0"/>
          </a:p>
        </p:txBody>
      </p:sp>
      <p:sp>
        <p:nvSpPr>
          <p:cNvPr id="22" name="Прямоугольник: скругленные углы 144">
            <a:extLst>
              <a:ext uri="{FF2B5EF4-FFF2-40B4-BE49-F238E27FC236}">
                <a16:creationId xmlns:a16="http://schemas.microsoft.com/office/drawing/2014/main" id="{BEE4E43B-E95E-42D3-9E28-2CA1BB7246E9}"/>
              </a:ext>
            </a:extLst>
          </p:cNvPr>
          <p:cNvSpPr/>
          <p:nvPr/>
        </p:nvSpPr>
        <p:spPr>
          <a:xfrm>
            <a:off x="1624084" y="3578564"/>
            <a:ext cx="5193966" cy="935684"/>
          </a:xfrm>
          <a:prstGeom prst="roundRect">
            <a:avLst>
              <a:gd name="adj" fmla="val 45133"/>
            </a:avLst>
          </a:prstGeom>
          <a:noFill/>
          <a:ln w="38100">
            <a:solidFill>
              <a:srgbClr val="DE71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5" dirty="0"/>
          </a:p>
        </p:txBody>
      </p:sp>
      <p:sp>
        <p:nvSpPr>
          <p:cNvPr id="23" name="Прямоугольник: скругленные углы 144">
            <a:extLst>
              <a:ext uri="{FF2B5EF4-FFF2-40B4-BE49-F238E27FC236}">
                <a16:creationId xmlns:a16="http://schemas.microsoft.com/office/drawing/2014/main" id="{BEE4E43B-E95E-42D3-9E28-2CA1BB7246E9}"/>
              </a:ext>
            </a:extLst>
          </p:cNvPr>
          <p:cNvSpPr/>
          <p:nvPr/>
        </p:nvSpPr>
        <p:spPr>
          <a:xfrm>
            <a:off x="1624084" y="4702157"/>
            <a:ext cx="5193966" cy="935684"/>
          </a:xfrm>
          <a:prstGeom prst="roundRect">
            <a:avLst>
              <a:gd name="adj" fmla="val 45133"/>
            </a:avLst>
          </a:prstGeom>
          <a:noFill/>
          <a:ln w="38100">
            <a:solidFill>
              <a:srgbClr val="921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5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2566457" imgH="894201" progId="CorelDraw.Graphic.22">
                  <p:embed/>
                </p:oleObj>
              </mc:Choice>
              <mc:Fallback>
                <p:oleObj name="CorelDRAW" r:id="rId2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F323AC-2407-479C-AE37-158C143B7F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0600" y="153199"/>
            <a:ext cx="1536389" cy="50898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762219" y="2454507"/>
            <a:ext cx="4917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69F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молодежь </a:t>
            </a:r>
            <a:endParaRPr lang="en-US" sz="2400" b="1" dirty="0">
              <a:solidFill>
                <a:srgbClr val="F69F0E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F69F0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18 до 24 лет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11508" y="3630907"/>
            <a:ext cx="6474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DE711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трудоспособное население </a:t>
            </a:r>
            <a:endParaRPr lang="en-US" sz="2400" b="1" dirty="0">
              <a:solidFill>
                <a:srgbClr val="DE7114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DE711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25 до 59 (65) лет</a:t>
            </a:r>
            <a:endParaRPr lang="ru-RU" sz="2000" b="1" dirty="0">
              <a:solidFill>
                <a:srgbClr val="DE71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46358" y="4740579"/>
            <a:ext cx="517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921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пенсионеры </a:t>
            </a:r>
            <a:endParaRPr lang="en-US" sz="2400" b="1" dirty="0">
              <a:solidFill>
                <a:srgbClr val="921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rgbClr val="921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60 (65) лет</a:t>
            </a:r>
            <a:endParaRPr lang="ru-RU" sz="2400" b="1" dirty="0">
              <a:solidFill>
                <a:srgbClr val="921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D118985B-0F35-458F-BEE8-156C0E9292B6}"/>
              </a:ext>
            </a:extLst>
          </p:cNvPr>
          <p:cNvGraphicFramePr/>
          <p:nvPr/>
        </p:nvGraphicFramePr>
        <p:xfrm>
          <a:off x="6178769" y="1693983"/>
          <a:ext cx="6815337" cy="4543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object 3"/>
          <p:cNvSpPr/>
          <p:nvPr/>
        </p:nvSpPr>
        <p:spPr>
          <a:xfrm>
            <a:off x="0" y="1185088"/>
            <a:ext cx="6818050" cy="1051041"/>
          </a:xfrm>
          <a:custGeom>
            <a:avLst/>
            <a:gdLst/>
            <a:ahLst/>
            <a:cxnLst/>
            <a:rect l="l" t="t" r="r" b="b"/>
            <a:pathLst>
              <a:path w="4969510" h="513080">
                <a:moveTo>
                  <a:pt x="4713034" y="0"/>
                </a:moveTo>
                <a:lnTo>
                  <a:pt x="22169" y="0"/>
                </a:lnTo>
                <a:lnTo>
                  <a:pt x="0" y="1987"/>
                </a:lnTo>
                <a:lnTo>
                  <a:pt x="0" y="510669"/>
                </a:lnTo>
                <a:lnTo>
                  <a:pt x="22169" y="512657"/>
                </a:lnTo>
                <a:lnTo>
                  <a:pt x="4713099" y="512657"/>
                </a:lnTo>
                <a:lnTo>
                  <a:pt x="4759103" y="508533"/>
                </a:lnTo>
                <a:lnTo>
                  <a:pt x="4802470" y="496626"/>
                </a:lnTo>
                <a:lnTo>
                  <a:pt x="4842402" y="477666"/>
                </a:lnTo>
                <a:lnTo>
                  <a:pt x="4878178" y="452377"/>
                </a:lnTo>
                <a:lnTo>
                  <a:pt x="4909072" y="421483"/>
                </a:lnTo>
                <a:lnTo>
                  <a:pt x="4934361" y="385707"/>
                </a:lnTo>
                <a:lnTo>
                  <a:pt x="4953321" y="345774"/>
                </a:lnTo>
                <a:lnTo>
                  <a:pt x="4965227" y="302407"/>
                </a:lnTo>
                <a:lnTo>
                  <a:pt x="4969363" y="256331"/>
                </a:lnTo>
                <a:lnTo>
                  <a:pt x="4965234" y="210255"/>
                </a:lnTo>
                <a:lnTo>
                  <a:pt x="4953327" y="166889"/>
                </a:lnTo>
                <a:lnTo>
                  <a:pt x="4934367" y="126956"/>
                </a:lnTo>
                <a:lnTo>
                  <a:pt x="4909078" y="91180"/>
                </a:lnTo>
                <a:lnTo>
                  <a:pt x="4878184" y="60285"/>
                </a:lnTo>
                <a:lnTo>
                  <a:pt x="4842409" y="34996"/>
                </a:lnTo>
                <a:lnTo>
                  <a:pt x="4802476" y="16036"/>
                </a:lnTo>
                <a:lnTo>
                  <a:pt x="4759110" y="4129"/>
                </a:lnTo>
                <a:lnTo>
                  <a:pt x="4713034" y="0"/>
                </a:lnTo>
                <a:close/>
              </a:path>
            </a:pathLst>
          </a:custGeom>
          <a:solidFill>
            <a:srgbClr val="D60808"/>
          </a:solidFill>
        </p:spPr>
        <p:txBody>
          <a:bodyPr wrap="square" lIns="0" tIns="0" rIns="0" bIns="0" rtlCol="0"/>
          <a:lstStyle/>
          <a:p>
            <a:pPr marL="12699" algn="ctr">
              <a:spcBef>
                <a:spcPts val="100"/>
              </a:spcBef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162027" y="1240843"/>
            <a:ext cx="64939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958</a:t>
            </a: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интервью волонтеров </a:t>
            </a:r>
            <a:b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kern="1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Уральского федерального округа*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4567" y="6289885"/>
            <a:ext cx="9215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использована статистическая классификация возрастных групп в России (Росстат)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66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EDE7A8C-7AE3-431A-AC35-0EC500A33D21}"/>
              </a:ext>
            </a:extLst>
          </p:cNvPr>
          <p:cNvGraphicFramePr/>
          <p:nvPr/>
        </p:nvGraphicFramePr>
        <p:xfrm>
          <a:off x="757168" y="2291884"/>
          <a:ext cx="11044363" cy="4502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299038" y="215995"/>
          <a:ext cx="1273546" cy="44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2566457" imgH="894201" progId="CorelDraw.Graphic.22">
                  <p:embed/>
                </p:oleObj>
              </mc:Choice>
              <mc:Fallback>
                <p:oleObj name="CorelDRAW" r:id="rId3" imgW="2566457" imgH="894201" progId="CorelDraw.Graphic.2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9038" y="215995"/>
                        <a:ext cx="1273546" cy="443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86118" y="756621"/>
            <a:ext cx="10586465" cy="21600"/>
          </a:xfrm>
          <a:prstGeom prst="rect">
            <a:avLst/>
          </a:prstGeom>
          <a:solidFill>
            <a:srgbClr val="D608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94" y="228172"/>
            <a:ext cx="1270771" cy="44559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AC15E-FCD1-4167-800F-1DB8497ABFCE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F323AC-2407-479C-AE37-158C143B7F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10600" y="153199"/>
            <a:ext cx="1536389" cy="508987"/>
          </a:xfrm>
          <a:prstGeom prst="rect">
            <a:avLst/>
          </a:prstGeom>
        </p:spPr>
      </p:pic>
      <p:sp>
        <p:nvSpPr>
          <p:cNvPr id="11" name="object 3"/>
          <p:cNvSpPr/>
          <p:nvPr/>
        </p:nvSpPr>
        <p:spPr>
          <a:xfrm>
            <a:off x="0" y="1185088"/>
            <a:ext cx="9287124" cy="1051041"/>
          </a:xfrm>
          <a:custGeom>
            <a:avLst/>
            <a:gdLst/>
            <a:ahLst/>
            <a:cxnLst/>
            <a:rect l="l" t="t" r="r" b="b"/>
            <a:pathLst>
              <a:path w="4969510" h="513080">
                <a:moveTo>
                  <a:pt x="4713034" y="0"/>
                </a:moveTo>
                <a:lnTo>
                  <a:pt x="22169" y="0"/>
                </a:lnTo>
                <a:lnTo>
                  <a:pt x="0" y="1987"/>
                </a:lnTo>
                <a:lnTo>
                  <a:pt x="0" y="510669"/>
                </a:lnTo>
                <a:lnTo>
                  <a:pt x="22169" y="512657"/>
                </a:lnTo>
                <a:lnTo>
                  <a:pt x="4713099" y="512657"/>
                </a:lnTo>
                <a:lnTo>
                  <a:pt x="4759103" y="508533"/>
                </a:lnTo>
                <a:lnTo>
                  <a:pt x="4802470" y="496626"/>
                </a:lnTo>
                <a:lnTo>
                  <a:pt x="4842402" y="477666"/>
                </a:lnTo>
                <a:lnTo>
                  <a:pt x="4878178" y="452377"/>
                </a:lnTo>
                <a:lnTo>
                  <a:pt x="4909072" y="421483"/>
                </a:lnTo>
                <a:lnTo>
                  <a:pt x="4934361" y="385707"/>
                </a:lnTo>
                <a:lnTo>
                  <a:pt x="4953321" y="345774"/>
                </a:lnTo>
                <a:lnTo>
                  <a:pt x="4965227" y="302407"/>
                </a:lnTo>
                <a:lnTo>
                  <a:pt x="4969363" y="256331"/>
                </a:lnTo>
                <a:lnTo>
                  <a:pt x="4965234" y="210255"/>
                </a:lnTo>
                <a:lnTo>
                  <a:pt x="4953327" y="166889"/>
                </a:lnTo>
                <a:lnTo>
                  <a:pt x="4934367" y="126956"/>
                </a:lnTo>
                <a:lnTo>
                  <a:pt x="4909078" y="91180"/>
                </a:lnTo>
                <a:lnTo>
                  <a:pt x="4878184" y="60285"/>
                </a:lnTo>
                <a:lnTo>
                  <a:pt x="4842409" y="34996"/>
                </a:lnTo>
                <a:lnTo>
                  <a:pt x="4802476" y="16036"/>
                </a:lnTo>
                <a:lnTo>
                  <a:pt x="4759110" y="4129"/>
                </a:lnTo>
                <a:lnTo>
                  <a:pt x="4713034" y="0"/>
                </a:lnTo>
                <a:close/>
              </a:path>
            </a:pathLst>
          </a:custGeom>
          <a:solidFill>
            <a:srgbClr val="D60808"/>
          </a:solidFill>
        </p:spPr>
        <p:txBody>
          <a:bodyPr wrap="square" lIns="0" tIns="0" rIns="0" bIns="0" rtlCol="0"/>
          <a:lstStyle/>
          <a:p>
            <a:pPr marL="12699" algn="ctr">
              <a:spcBef>
                <a:spcPts val="100"/>
              </a:spcBef>
            </a:pP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96F7B6-C5F4-4CA5-9CAC-54691F29E326}"/>
              </a:ext>
            </a:extLst>
          </p:cNvPr>
          <p:cNvSpPr txBox="1"/>
          <p:nvPr/>
        </p:nvSpPr>
        <p:spPr>
          <a:xfrm>
            <a:off x="162028" y="1240843"/>
            <a:ext cx="8838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Деление мотивов участия кандидатов в волонтеры Всемирного фестиваля молодежи</a:t>
            </a:r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29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759</Words>
  <Application>Microsoft Office PowerPoint</Application>
  <PresentationFormat>Широкоэкранный</PresentationFormat>
  <Paragraphs>99</Paragraphs>
  <Slides>18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Максенкова</dc:creator>
  <cp:lastModifiedBy>MSI</cp:lastModifiedBy>
  <cp:revision>8</cp:revision>
  <dcterms:created xsi:type="dcterms:W3CDTF">2024-08-08T06:04:02Z</dcterms:created>
  <dcterms:modified xsi:type="dcterms:W3CDTF">2024-11-05T07:30:46Z</dcterms:modified>
</cp:coreProperties>
</file>