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D9FF"/>
            </a:gs>
            <a:gs pos="38000">
              <a:srgbClr val="E4D9FF"/>
            </a:gs>
            <a:gs pos="48000">
              <a:schemeClr val="lt1"/>
            </a:gs>
            <a:gs pos="58000">
              <a:srgbClr val="E4D9FF"/>
            </a:gs>
            <a:gs pos="100000">
              <a:srgbClr val="E4D9FF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84448" y="892700"/>
            <a:ext cx="8887450" cy="14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3600" b="1" dirty="0">
                <a:solidFill>
                  <a:srgbClr val="520575"/>
                </a:solidFill>
              </a:rPr>
              <a:t>ПЛАНИРОВАНИЕ И ПРОВЕДЕНИЕ ОБЩЕСТВЕННЫХ МЕРОПРИЯТИЙ</a:t>
            </a:r>
            <a:endParaRPr sz="36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384448" y="256000"/>
            <a:ext cx="1240500" cy="461700"/>
          </a:xfrm>
          <a:prstGeom prst="roundRect">
            <a:avLst>
              <a:gd name="adj" fmla="val 16667"/>
            </a:avLst>
          </a:prstGeom>
          <a:solidFill>
            <a:srgbClr val="F27300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chemeClr val="accen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17236" y="279100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УРОК </a:t>
            </a:r>
            <a:r>
              <a:rPr lang="ru" sz="1500" b="1">
                <a:solidFill>
                  <a:schemeClr val="lt1"/>
                </a:solidFill>
              </a:rPr>
              <a:t>4</a:t>
            </a: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l="13665"/>
          <a:stretch/>
        </p:blipFill>
        <p:spPr>
          <a:xfrm>
            <a:off x="6052457" y="3957325"/>
            <a:ext cx="3091545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384448" y="2069700"/>
            <a:ext cx="75429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2232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232" dirty="0">
                <a:solidFill>
                  <a:srgbClr val="F27300"/>
                </a:solidFill>
              </a:rPr>
              <a:t>Особенности общественных мероприятий </a:t>
            </a:r>
            <a:br>
              <a:rPr lang="ru" sz="2232" dirty="0">
                <a:solidFill>
                  <a:srgbClr val="F27300"/>
                </a:solidFill>
              </a:rPr>
            </a:br>
            <a:r>
              <a:rPr lang="ru" sz="2232" dirty="0">
                <a:solidFill>
                  <a:srgbClr val="F27300"/>
                </a:solidFill>
              </a:rPr>
              <a:t>на </a:t>
            </a:r>
            <a:r>
              <a:rPr lang="ru" sz="2232">
                <a:solidFill>
                  <a:srgbClr val="F27300"/>
                </a:solidFill>
              </a:rPr>
              <a:t>добрососедской основе. Шеринг </a:t>
            </a:r>
            <a:r>
              <a:rPr lang="ru" sz="2232" dirty="0">
                <a:solidFill>
                  <a:srgbClr val="F27300"/>
                </a:solidFill>
              </a:rPr>
              <a:t>и инклюзивность</a:t>
            </a:r>
            <a:endParaRPr sz="1800" dirty="0">
              <a:solidFill>
                <a:srgbClr val="F273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DAF2F4B-9212-25D8-3859-EDF941D1B9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64067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85845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284888" y="443474"/>
            <a:ext cx="4445700" cy="4238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Участники делятся открытиями, знаниями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Происходит процесс перехода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от частной инициативы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к совместным действиям,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уже как сообщество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chemeClr val="tx1"/>
                </a:solidFill>
              </a:rPr>
              <a:t>Значение приставки «со-» в формировании сообщества означает </a:t>
            </a:r>
            <a:r>
              <a:rPr lang="ru" sz="1900" dirty="0">
                <a:solidFill>
                  <a:srgbClr val="7030A0"/>
                </a:solidFill>
              </a:rPr>
              <a:t>совместное участие</a:t>
            </a:r>
            <a:r>
              <a:rPr lang="ru" sz="1900" dirty="0">
                <a:solidFill>
                  <a:schemeClr val="tx1"/>
                </a:solidFill>
              </a:rPr>
              <a:t> и связывает это понятие с терминами «со-общение» </a:t>
            </a:r>
            <a:r>
              <a:rPr lang="ru" sz="1900" dirty="0">
                <a:solidFill>
                  <a:schemeClr val="bg1">
                    <a:lumMod val="50000"/>
                  </a:schemeClr>
                </a:solidFill>
              </a:rPr>
              <a:t>(возможность общаться) </a:t>
            </a:r>
            <a:r>
              <a:rPr lang="ru" sz="1900" dirty="0">
                <a:solidFill>
                  <a:schemeClr val="tx1"/>
                </a:solidFill>
              </a:rPr>
              <a:t>и «со-владение</a:t>
            </a:r>
            <a:r>
              <a:rPr lang="ru" sz="1900" dirty="0">
                <a:solidFill>
                  <a:schemeClr val="bg1">
                    <a:lumMod val="50000"/>
                  </a:schemeClr>
                </a:solidFill>
              </a:rPr>
              <a:t>» (совместное владение) </a:t>
            </a:r>
            <a:endParaRPr sz="1900" dirty="0">
              <a:solidFill>
                <a:schemeClr val="bg1">
                  <a:lumMod val="50000"/>
                </a:schemeClr>
              </a:solidFill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768852" y="1097103"/>
            <a:ext cx="2566531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ЧАСТНОЕ ЗНАНИЕ ПРЕВРАЩАЕТСЯ В КОЛЛЕКТИВНОЕ В МЕСТНЫХ СООБЩЕСТВАХ?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578223" y="2210821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EC458EB8-CDCB-ED4A-2E1A-33CB04774EA9}"/>
              </a:ext>
            </a:extLst>
          </p:cNvPr>
          <p:cNvSpPr/>
          <p:nvPr/>
        </p:nvSpPr>
        <p:spPr>
          <a:xfrm>
            <a:off x="380427" y="1243435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A8B7C44-ACCD-70C5-DA26-3935052F9E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624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 flipH="1">
            <a:off x="-150" y="0"/>
            <a:ext cx="51204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 txBox="1"/>
          <p:nvPr/>
        </p:nvSpPr>
        <p:spPr>
          <a:xfrm flipH="1">
            <a:off x="5884688" y="1715477"/>
            <a:ext cx="3076200" cy="2139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ФУНКЦИИ ВЫПОЛНЯЮТ СОСЕДСКИЕ ЦЕНТРЫ В ЛОКАЛЬНЫХ СООБЩЕСТВАХ?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 flipH="1">
            <a:off x="505200" y="856212"/>
            <a:ext cx="41097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Совместные празднования и собрания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Место для местных клубов и волонтерских объединений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Хранение и передача местной истории, функция музея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Экономика совместного пользования </a:t>
            </a:r>
            <a:r>
              <a:rPr lang="ru" sz="1900" dirty="0">
                <a:solidFill>
                  <a:schemeClr val="bg1">
                    <a:lumMod val="50000"/>
                  </a:schemeClr>
                </a:solidFill>
              </a:rPr>
              <a:t>(sharing economy)</a:t>
            </a:r>
            <a:endParaRPr sz="19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17">
            <a:off x="6912914" y="-181744"/>
            <a:ext cx="2626800" cy="2563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49387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EECCE360-6BEC-A267-7C11-B20174FA4E15}"/>
              </a:ext>
            </a:extLst>
          </p:cNvPr>
          <p:cNvSpPr/>
          <p:nvPr/>
        </p:nvSpPr>
        <p:spPr>
          <a:xfrm>
            <a:off x="5515875" y="1882778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7C0EB84-AAFC-BD7A-8A51-BFCCD3A38F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3892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5562600" y="1768485"/>
            <a:ext cx="3861000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ПРОЯВЛЯЕТСЯ ЭКОНОМИКА СОВМЕСТНОГО ПОЛЬЗОВАНИЯ И КРАУДСОРСИНГ В КОМЬЮНИТИ-ЦЕНТРАХ?</a:t>
            </a:r>
            <a:endParaRPr lang="ru-RU" sz="2000" b="1" i="0" u="none" strike="noStrike" cap="none" dirty="0">
              <a:solidFill>
                <a:srgbClr val="520575"/>
              </a:solidFill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0" y="0"/>
            <a:ext cx="49134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477900" y="550390"/>
            <a:ext cx="4094100" cy="29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Экономика совместного пользования ресурсов: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 </a:t>
            </a:r>
            <a:endParaRPr sz="1900" b="1" dirty="0">
              <a:solidFill>
                <a:srgbClr val="7030A0"/>
              </a:solidFill>
            </a:endParaRPr>
          </a:p>
          <a:p>
            <a:pPr marL="45720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буккроссинг</a:t>
            </a:r>
            <a:endParaRPr sz="1900" dirty="0">
              <a:solidFill>
                <a:schemeClr val="tx1"/>
              </a:solidFill>
            </a:endParaRPr>
          </a:p>
          <a:p>
            <a:pPr marL="45720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своп</a:t>
            </a:r>
            <a:endParaRPr sz="1900" dirty="0">
              <a:solidFill>
                <a:schemeClr val="tx1"/>
              </a:solidFill>
            </a:endParaRPr>
          </a:p>
          <a:p>
            <a:pPr marL="45720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фри-маркет</a:t>
            </a:r>
            <a:endParaRPr sz="1900" dirty="0">
              <a:solidFill>
                <a:schemeClr val="tx1"/>
              </a:solidFill>
            </a:endParaRPr>
          </a:p>
          <a:p>
            <a:pPr marL="45720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фудшеринг</a:t>
            </a:r>
          </a:p>
          <a:p>
            <a:pPr marL="45720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endParaRPr sz="1900" b="1" dirty="0">
              <a:solidFill>
                <a:srgbClr val="7030A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Краудсорсинг: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dirty="0">
              <a:solidFill>
                <a:srgbClr val="7030A0"/>
              </a:solidFill>
            </a:endParaRPr>
          </a:p>
          <a:p>
            <a:pPr marL="45720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обмен идеями</a:t>
            </a:r>
            <a:endParaRPr sz="1900" dirty="0">
              <a:solidFill>
                <a:schemeClr val="tx1"/>
              </a:solidFill>
            </a:endParaRPr>
          </a:p>
          <a:p>
            <a:pPr marL="45720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участие в совместных проектах</a:t>
            </a: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6260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6332308" y="-181744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70FD3763-DF77-DC19-B856-950626A143F5}"/>
              </a:ext>
            </a:extLst>
          </p:cNvPr>
          <p:cNvSpPr/>
          <p:nvPr/>
        </p:nvSpPr>
        <p:spPr>
          <a:xfrm>
            <a:off x="5220956" y="1878534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B53C08-1EE7-0853-CCAF-9D49703111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3892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4021750" y="0"/>
            <a:ext cx="51225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4145726" y="539417"/>
            <a:ext cx="4649400" cy="4385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Букроссинг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Коллективные закупки </a:t>
            </a:r>
            <a:r>
              <a:rPr lang="ru" sz="1900" dirty="0">
                <a:solidFill>
                  <a:schemeClr val="bg1">
                    <a:lumMod val="50000"/>
                  </a:schemeClr>
                </a:solidFill>
              </a:rPr>
              <a:t>(Совместная покупка товаров оптом и использование инструментов на общих условиях)</a:t>
            </a:r>
            <a:endParaRPr sz="1900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Совместная аренда помещений: </a:t>
            </a:r>
            <a:r>
              <a:rPr lang="ru" sz="1600" dirty="0">
                <a:solidFill>
                  <a:srgbClr val="7030A0"/>
                </a:solidFill>
              </a:rPr>
              <a:t>Организация событий, таких как фестивали, выставки, ярмарки, а также фри-маркеты и благотворительные магазины</a:t>
            </a:r>
            <a:endParaRPr sz="1600" dirty="0">
              <a:solidFill>
                <a:srgbClr val="7030A0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Коллективное обучение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Коллективный туризм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Игровые зоны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Комьюнити-сады, котокафе</a:t>
            </a:r>
            <a:endParaRPr sz="1900" dirty="0">
              <a:solidFill>
                <a:schemeClr val="tx1"/>
              </a:solidFill>
            </a:endParaRPr>
          </a:p>
          <a:p>
            <a:pPr marL="8001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</p:txBody>
      </p:sp>
      <p:sp>
        <p:nvSpPr>
          <p:cNvPr id="83" name="Google Shape;83;p16"/>
          <p:cNvSpPr txBox="1"/>
          <p:nvPr/>
        </p:nvSpPr>
        <p:spPr>
          <a:xfrm flipH="1">
            <a:off x="726726" y="1793836"/>
            <a:ext cx="3107152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ПРОСТЫЕ И ПОНЯТНЫЕ ПРИМЕРЫ СО-ДЕЯТЕЛЬНОСТИ МОЖНО ВСТРЕТИТЬ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В КОМЬЮНИТИ-ЦЕНТРАХ? 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4" name="Google Shape;84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974808" y="-419478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F1348213-E837-5232-2772-A61382A73025}"/>
              </a:ext>
            </a:extLst>
          </p:cNvPr>
          <p:cNvSpPr/>
          <p:nvPr/>
        </p:nvSpPr>
        <p:spPr>
          <a:xfrm>
            <a:off x="361154" y="1992372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12DBFF-55A2-8349-F6FF-EBD6270689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624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 flipH="1">
            <a:off x="776389" y="1255749"/>
            <a:ext cx="3359400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КАКОВЫ ЗАДАЧИ КОМЬЮНИТИ-МЕНЕДЖЕРА НА РАЗНЫХ ЭТАПАХ РАЗВИТИЯ СООБЩЕСТВА?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8"/>
          <p:cNvSpPr/>
          <p:nvPr/>
        </p:nvSpPr>
        <p:spPr>
          <a:xfrm flipH="1">
            <a:off x="384540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 flipH="1">
            <a:off x="4111401" y="461549"/>
            <a:ext cx="4766598" cy="4476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Фокус на общении и создании доверия: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600" b="1" dirty="0">
              <a:solidFill>
                <a:srgbClr val="7030A0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Начальные задачи включают максимальное знакомство участников, создание связей и принятие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</a:pPr>
            <a:r>
              <a:rPr lang="ru" sz="1600" b="1" dirty="0">
                <a:solidFill>
                  <a:srgbClr val="7030A0"/>
                </a:solidFill>
              </a:rPr>
              <a:t>Переход к совместной деятельности: </a:t>
            </a:r>
            <a:br>
              <a:rPr lang="ru" sz="1600" b="1" dirty="0">
                <a:solidFill>
                  <a:srgbClr val="7030A0"/>
                </a:solidFill>
              </a:rPr>
            </a:br>
            <a:endParaRPr lang="ru" sz="1600" b="1" dirty="0">
              <a:solidFill>
                <a:srgbClr val="7030A0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На основе доверия начинается совместное достижение общих целей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lang="ru" sz="1600" dirty="0">
              <a:solidFill>
                <a:schemeClr val="tx1"/>
              </a:solidFill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</a:pPr>
            <a:r>
              <a:rPr lang="ru" sz="1600" b="1" dirty="0">
                <a:solidFill>
                  <a:srgbClr val="7030A0"/>
                </a:solidFill>
              </a:rPr>
              <a:t>Необходимость устойчивого развития: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lang="ru" sz="1600" b="1" dirty="0">
              <a:solidFill>
                <a:srgbClr val="7030A0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Возникает потребность в координаторах, постоянных помещениях, привлечении внешних ресурсов для продолжения и укрепления работы сообщества</a:t>
            </a:r>
            <a:endParaRPr sz="1600" dirty="0">
              <a:solidFill>
                <a:schemeClr val="tx1"/>
              </a:solidFill>
            </a:endParaRPr>
          </a:p>
        </p:txBody>
      </p:sp>
      <p:pic>
        <p:nvPicPr>
          <p:cNvPr id="102" name="Google Shape;102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760832" y="2390006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53684120-D7A9-308B-48DE-CDB03526F61A}"/>
              </a:ext>
            </a:extLst>
          </p:cNvPr>
          <p:cNvSpPr/>
          <p:nvPr/>
        </p:nvSpPr>
        <p:spPr>
          <a:xfrm>
            <a:off x="380427" y="1406604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5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E4F81F-060D-CA9B-2AC4-12D64E16F3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624" y="20395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268</Words>
  <Application>Microsoft Office PowerPoint</Application>
  <PresentationFormat>Экран (16:9)</PresentationFormat>
  <Paragraphs>54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Courier New</vt:lpstr>
      <vt:lpstr>Simple Light</vt:lpstr>
      <vt:lpstr>ПЛАНИРОВАНИЕ И ПРОВЕДЕНИЕ ОБЩЕСТВЕННЫХ МЕРОПРИЯТИЙ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И ПРОВЕДЕНИЕ ОБЩЕСТВЕННЫХ МЕРОПРИЯТИЙ</dc:title>
  <cp:lastModifiedBy>Кирилл</cp:lastModifiedBy>
  <cp:revision>6</cp:revision>
  <dcterms:modified xsi:type="dcterms:W3CDTF">2024-08-19T09:33:52Z</dcterms:modified>
</cp:coreProperties>
</file>