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7D5D3"/>
            </a:gs>
            <a:gs pos="38000">
              <a:srgbClr val="D7D5D3"/>
            </a:gs>
            <a:gs pos="48000">
              <a:schemeClr val="lt1"/>
            </a:gs>
            <a:gs pos="57000">
              <a:srgbClr val="D7D5D3"/>
            </a:gs>
            <a:gs pos="100000">
              <a:srgbClr val="D7D5D3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85300" y="1337525"/>
            <a:ext cx="77658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F27300"/>
                </a:solidFill>
              </a:rPr>
              <a:t>РАБОТА </a:t>
            </a:r>
            <a:br>
              <a:rPr lang="ru" sz="4300" b="1" dirty="0">
                <a:solidFill>
                  <a:srgbClr val="F27300"/>
                </a:solidFill>
              </a:rPr>
            </a:br>
            <a:r>
              <a:rPr lang="ru" sz="4300" b="1" dirty="0">
                <a:solidFill>
                  <a:srgbClr val="F27300"/>
                </a:solidFill>
              </a:rPr>
              <a:t>С ОБЩЕСТВЕННОСТЬЮ </a:t>
            </a:r>
            <a:br>
              <a:rPr lang="ru" sz="4300" b="1" dirty="0">
                <a:solidFill>
                  <a:srgbClr val="F27300"/>
                </a:solidFill>
              </a:rPr>
            </a:br>
            <a:r>
              <a:rPr lang="ru" sz="4300" b="1" dirty="0">
                <a:solidFill>
                  <a:srgbClr val="520575"/>
                </a:solidFill>
              </a:rPr>
              <a:t>И МЕДИА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F27300"/>
                </a:solidFill>
              </a:rPr>
              <a:t>УРОК </a:t>
            </a:r>
            <a:r>
              <a:rPr lang="ru" sz="1500" b="1">
                <a:solidFill>
                  <a:srgbClr val="F27300"/>
                </a:solidFill>
              </a:rPr>
              <a:t>8</a:t>
            </a:r>
            <a:endParaRPr sz="1300" b="1" i="0" u="none" strike="noStrike" cap="none">
              <a:solidFill>
                <a:srgbClr val="F273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08042D-3CB7-054F-6BF2-6BBCDFD58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9591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735350" y="0"/>
            <a:ext cx="54219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879200" y="413518"/>
            <a:ext cx="51342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92125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Пункт 12 статьи 31.1 Федерального закона от 12 января 1996 г. №7-ФЗ «О некоммерческих организациях» </a:t>
            </a:r>
            <a:r>
              <a:rPr lang="ru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определяет, что оказание информационной поддержки СО НКО осуществляется органами государственной власти, органами публичной власти федеральной территории и органами местного самоуправления.</a:t>
            </a:r>
            <a:endParaRPr sz="16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938" lvl="0" indent="-793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ru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В ноябре 2022 г. Минэкономразвития России </a:t>
            </a:r>
            <a:r>
              <a:rPr lang="ru" sz="1600" dirty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разработало информационные материалы </a:t>
            </a:r>
            <a:r>
              <a:rPr lang="ru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для органов государственной власти и органов местного самоуправления </a:t>
            </a:r>
            <a:r>
              <a:rPr lang="ru" sz="1600" dirty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по развитию инфраструктуры поддержки СО НКО на региональном уровне, </a:t>
            </a:r>
            <a:r>
              <a:rPr lang="ru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отражающие рекомендации и лучшие практики их информационной поддержки.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Стандарт содержит </a:t>
            </a:r>
            <a:r>
              <a:rPr lang="ru" sz="1600" dirty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14 шагов, </a:t>
            </a:r>
            <a:r>
              <a:rPr lang="ru" sz="16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объединенных в </a:t>
            </a:r>
            <a:r>
              <a:rPr lang="ru" sz="1600" dirty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3 раздела.</a:t>
            </a:r>
            <a:endParaRPr sz="1600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670575" y="1482280"/>
            <a:ext cx="2694900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ЗАКОНЫ РЕГУЛИРУЮТ ИНФОРМАЦИОННУЮ ПОДДЕРЖКУ СО НКО?</a:t>
            </a:r>
            <a:endParaRPr lang="ru-RU" sz="20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1232434" y="2290515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3B15E2D3-D1AE-83E3-DFA9-C4022469DA91}"/>
              </a:ext>
            </a:extLst>
          </p:cNvPr>
          <p:cNvSpPr/>
          <p:nvPr/>
        </p:nvSpPr>
        <p:spPr>
          <a:xfrm>
            <a:off x="296870" y="16370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1</a:t>
            </a:r>
          </a:p>
        </p:txBody>
      </p:sp>
      <p:pic>
        <p:nvPicPr>
          <p:cNvPr id="4" name="Рисунок 3" descr="Документ со сплошной заливкой">
            <a:extLst>
              <a:ext uri="{FF2B5EF4-FFF2-40B4-BE49-F238E27FC236}">
                <a16:creationId xmlns:a16="http://schemas.microsoft.com/office/drawing/2014/main" id="{E2A633D8-ED74-F241-96A9-9A0DFBC24F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79200" y="553398"/>
            <a:ext cx="593073" cy="59307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E402E5D-2B5B-1C3C-EF9D-AAA5F0693B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575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700458" y="-181226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6044957" y="1596791"/>
            <a:ext cx="3099043" cy="2942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ШАГИ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“ИНФОРМАЦИОННАЯ ОТКРЫТОСТЬ И ПОДОТЧЕТНОСТЬ РЕГИОНАЛЬНЫХ ОРГАНОВ ВЛАСТИ”?</a:t>
            </a:r>
            <a:endParaRPr lang="ru-RU" sz="2000" dirty="0">
              <a:solidFill>
                <a:srgbClr val="F27300"/>
              </a:solidFill>
            </a:endParaRPr>
          </a:p>
        </p:txBody>
      </p:sp>
      <p:sp>
        <p:nvSpPr>
          <p:cNvPr id="75" name="Google Shape;75;p15"/>
          <p:cNvSpPr/>
          <p:nvPr/>
        </p:nvSpPr>
        <p:spPr>
          <a:xfrm flipH="1">
            <a:off x="-75" y="0"/>
            <a:ext cx="5491868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5"/>
          <p:cNvSpPr txBox="1"/>
          <p:nvPr/>
        </p:nvSpPr>
        <p:spPr>
          <a:xfrm flipH="1">
            <a:off x="67301" y="99690"/>
            <a:ext cx="5491868" cy="535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Закрепление мер информационной поддержки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СО НКО в нормативно-правовых актах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Создание регионального информационного ресурса в интернете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Обеспечение оперативного информирования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СО НКО об актуальных новостях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Доступ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dirty="0">
                <a:solidFill>
                  <a:srgbClr val="7030A0"/>
                </a:solidFill>
              </a:rPr>
              <a:t>- СО НКО</a:t>
            </a:r>
            <a:br>
              <a:rPr lang="ru" dirty="0">
                <a:solidFill>
                  <a:srgbClr val="7030A0"/>
                </a:solidFill>
              </a:rPr>
            </a:br>
            <a:r>
              <a:rPr lang="ru" dirty="0">
                <a:solidFill>
                  <a:srgbClr val="7030A0"/>
                </a:solidFill>
              </a:rPr>
              <a:t>- добровольческих объединений</a:t>
            </a:r>
            <a:br>
              <a:rPr lang="ru" dirty="0">
                <a:solidFill>
                  <a:srgbClr val="7030A0"/>
                </a:solidFill>
              </a:rPr>
            </a:br>
            <a:r>
              <a:rPr lang="ru" dirty="0">
                <a:solidFill>
                  <a:srgbClr val="7030A0"/>
                </a:solidFill>
              </a:rPr>
              <a:t>- участников благотворительности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к статистике, докладам, отчетам, аналитическим материалам, подготовленным уполномоченными органами исполнительной власти субъектов Российской Федерации по актуальным социальным вопросам, а также к результатам исследований, выполненных по заказу государственных органов региональной власти.</a:t>
            </a:r>
            <a:endParaRPr sz="1600" dirty="0">
              <a:solidFill>
                <a:schemeClr val="tx1"/>
              </a:solidFill>
            </a:endParaRP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AE31F94B-CF7B-717F-A7B6-03C5F900D859}"/>
              </a:ext>
            </a:extLst>
          </p:cNvPr>
          <p:cNvSpPr/>
          <p:nvPr/>
        </p:nvSpPr>
        <p:spPr>
          <a:xfrm>
            <a:off x="5658717" y="1765266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3C46D84-C5AD-9E0F-E5B8-59A86BCF3D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1114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3581400" y="0"/>
            <a:ext cx="5562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648441" y="2090896"/>
            <a:ext cx="3473593" cy="110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ШАГИ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“СТИМУЛИРОВАНИЕ СМИ”?</a:t>
            </a: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 l="1350" t="8820" r="-1349" b="-8819"/>
          <a:stretch/>
        </p:blipFill>
        <p:spPr>
          <a:xfrm rot="540000">
            <a:off x="1071238" y="382798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3661000" y="115075"/>
            <a:ext cx="5521200" cy="5793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Предоставление на льготных условиях СО НКО рекламных площадей, находящихся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в собственности субъекта Российской Федерации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Поддержка освещения деятельности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rgbClr val="7030A0"/>
                </a:solidFill>
              </a:rPr>
              <a:t>- региональных СО НКО</a:t>
            </a:r>
            <a:br>
              <a:rPr lang="ru" sz="1600" dirty="0">
                <a:solidFill>
                  <a:srgbClr val="7030A0"/>
                </a:solidFill>
              </a:rPr>
            </a:br>
            <a:r>
              <a:rPr lang="ru" sz="1600" dirty="0">
                <a:solidFill>
                  <a:srgbClr val="7030A0"/>
                </a:solidFill>
              </a:rPr>
              <a:t>- добровольческих объединений</a:t>
            </a:r>
            <a:br>
              <a:rPr lang="ru" sz="1600" dirty="0">
                <a:solidFill>
                  <a:srgbClr val="7030A0"/>
                </a:solidFill>
              </a:rPr>
            </a:br>
            <a:r>
              <a:rPr lang="ru" sz="1600" dirty="0">
                <a:solidFill>
                  <a:srgbClr val="7030A0"/>
                </a:solidFill>
              </a:rPr>
              <a:t>- участников благотворительности в региональных средствах массовой информации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600" dirty="0">
              <a:solidFill>
                <a:srgbClr val="7030A0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Проведение региональных конкурсов для журналистов, освещающих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rgbClr val="7030A0"/>
                </a:solidFill>
              </a:rPr>
              <a:t>- социально значимые проекты СО НКО</a:t>
            </a:r>
            <a:br>
              <a:rPr lang="ru" sz="1600" dirty="0">
                <a:solidFill>
                  <a:srgbClr val="7030A0"/>
                </a:solidFill>
              </a:rPr>
            </a:br>
            <a:r>
              <a:rPr lang="ru" sz="1600" dirty="0">
                <a:solidFill>
                  <a:srgbClr val="7030A0"/>
                </a:solidFill>
              </a:rPr>
              <a:t>- добровольческих объединений</a:t>
            </a:r>
            <a:br>
              <a:rPr lang="ru" sz="1600" dirty="0">
                <a:solidFill>
                  <a:srgbClr val="7030A0"/>
                </a:solidFill>
              </a:rPr>
            </a:br>
            <a:r>
              <a:rPr lang="ru" sz="1600" dirty="0">
                <a:solidFill>
                  <a:srgbClr val="7030A0"/>
                </a:solidFill>
              </a:rPr>
              <a:t>- участников благотворительности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600" dirty="0">
              <a:solidFill>
                <a:srgbClr val="7030A0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Доступность информации о процедуре согласования размещения социальной рекламы в СМИ или на рекламных носителях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457200" lvl="0" indent="-457200" algn="just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b="1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150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414E425E-D222-740F-A2AD-16F07335842A}"/>
              </a:ext>
            </a:extLst>
          </p:cNvPr>
          <p:cNvSpPr/>
          <p:nvPr/>
        </p:nvSpPr>
        <p:spPr>
          <a:xfrm>
            <a:off x="262035" y="2230106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29D0416-D1AD-D659-AC48-CB58EC9E48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575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4740625" y="1232700"/>
            <a:ext cx="4040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-1" y="0"/>
            <a:ext cx="5562671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207700" y="152400"/>
            <a:ext cx="5354970" cy="39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Поддержка информационных ресурсов некоммерческого сектора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Содействие созданию СО НКО собственных СМИ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Поддержка обучения сотрудников СО НКО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в сфере медиа-коммуникаций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Оценка эффективности социальных рекламных кампаний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Стимулирование открытости и прозрачности деятельности СО НКО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Наличие мер стимулирования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dirty="0">
                <a:solidFill>
                  <a:srgbClr val="7030A0"/>
                </a:solidFill>
              </a:rPr>
              <a:t>- СО НКО</a:t>
            </a:r>
            <a:br>
              <a:rPr lang="ru" dirty="0">
                <a:solidFill>
                  <a:srgbClr val="7030A0"/>
                </a:solidFill>
              </a:rPr>
            </a:br>
            <a:r>
              <a:rPr lang="ru" dirty="0">
                <a:solidFill>
                  <a:srgbClr val="7030A0"/>
                </a:solidFill>
              </a:rPr>
              <a:t>- добровольческих объединений</a:t>
            </a:r>
            <a:br>
              <a:rPr lang="ru" dirty="0">
                <a:solidFill>
                  <a:srgbClr val="7030A0"/>
                </a:solidFill>
              </a:rPr>
            </a:br>
            <a:r>
              <a:rPr lang="ru" dirty="0">
                <a:solidFill>
                  <a:srgbClr val="7030A0"/>
                </a:solidFill>
              </a:rPr>
              <a:t>- участников благотворительности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размещать свои разработки в формате свободных лицензий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600" dirty="0">
              <a:solidFill>
                <a:schemeClr val="tx1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7024739" y="2296686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/>
          <p:nvPr/>
        </p:nvSpPr>
        <p:spPr>
          <a:xfrm>
            <a:off x="6247677" y="1679483"/>
            <a:ext cx="2896779" cy="2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ШАГИ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“ПОДДЕРЖКА ИНФОРМАЦИОННОЙ ОТКРЫТОСТИ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СО НКО”?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5DCAC54C-8D57-CD92-61ED-4B3ABA6ACD7D}"/>
              </a:ext>
            </a:extLst>
          </p:cNvPr>
          <p:cNvSpPr/>
          <p:nvPr/>
        </p:nvSpPr>
        <p:spPr>
          <a:xfrm>
            <a:off x="5902557" y="1765266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7727786-8E62-457A-7496-CC5CFA0287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1114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339</Words>
  <Application>Microsoft Office PowerPoint</Application>
  <PresentationFormat>Экран (16:9)</PresentationFormat>
  <Paragraphs>46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Simple Light</vt:lpstr>
      <vt:lpstr>РАБОТА  С ОБЩЕСТВЕННОСТЬЮ  И МЕДИА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ОБЩЕСТВЕННОСТЬЮ И МЕДИА</dc:title>
  <cp:lastModifiedBy>Кирилл</cp:lastModifiedBy>
  <cp:revision>3</cp:revision>
  <dcterms:modified xsi:type="dcterms:W3CDTF">2024-08-19T10:01:41Z</dcterms:modified>
</cp:coreProperties>
</file>