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96" r:id="rId2"/>
    <p:sldId id="265" r:id="rId3"/>
    <p:sldId id="267" r:id="rId4"/>
    <p:sldId id="270" r:id="rId5"/>
    <p:sldId id="272" r:id="rId6"/>
    <p:sldId id="274" r:id="rId7"/>
    <p:sldId id="276" r:id="rId8"/>
    <p:sldId id="278" r:id="rId9"/>
    <p:sldId id="280" r:id="rId10"/>
    <p:sldId id="297" r:id="rId11"/>
  </p:sldIdLst>
  <p:sldSz cx="13436600" cy="7562850"/>
  <p:notesSz cx="13436600" cy="7562850"/>
  <p:embeddedFontLst>
    <p:embeddedFont>
      <p:font typeface="Halvar Breit Rg" panose="00000505000000000000" charset="0"/>
      <p:regular r:id="rId13"/>
    </p:embeddedFont>
    <p:embeddedFont>
      <p:font typeface="Montserrat Black" panose="00000A00000000000000" pitchFamily="2" charset="-52"/>
      <p:bold r:id="rId14"/>
      <p:italic r:id="rId15"/>
      <p:boldItalic r:id="rId16"/>
    </p:embeddedFont>
    <p:embeddedFont>
      <p:font typeface="Montserrat Medium" panose="00000600000000000000" pitchFamily="2" charset="-52"/>
      <p:regular r:id="rId17"/>
      <p:italic r:id="rId1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F89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69"/>
    <p:restoredTop sz="94660"/>
  </p:normalViewPr>
  <p:slideViewPr>
    <p:cSldViewPr>
      <p:cViewPr varScale="1">
        <p:scale>
          <a:sx n="68" d="100"/>
          <a:sy n="68" d="100"/>
        </p:scale>
        <p:origin x="101" y="1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D57B8-1316-6548-AC42-A067A146762F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B15D6-095E-D249-9978-BAD421DB6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4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76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B15D6-095E-D249-9978-BAD421DB6D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B15D6-095E-D249-9978-BAD421DB6D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4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49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156" y="0"/>
                </a:moveTo>
                <a:lnTo>
                  <a:pt x="0" y="0"/>
                </a:lnTo>
                <a:lnTo>
                  <a:pt x="0" y="7559992"/>
                </a:lnTo>
                <a:lnTo>
                  <a:pt x="13440156" y="7559992"/>
                </a:lnTo>
                <a:lnTo>
                  <a:pt x="13440156" y="0"/>
                </a:lnTo>
                <a:close/>
              </a:path>
            </a:pathLst>
          </a:custGeom>
          <a:solidFill>
            <a:srgbClr val="FF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Урок 6. Особенности взаимодействия с временным коллективом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346141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Урок 6. Особенности взаимодействия с временным коллективом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195574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759234" y="6813589"/>
            <a:ext cx="102870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endParaRPr sz="1600">
              <a:latin typeface="Montserrat Medium"/>
              <a:cs typeface="Montserrat Medium"/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4D90F5ED-F223-1D80-22A0-ACA2B8E93313}"/>
              </a:ext>
            </a:extLst>
          </p:cNvPr>
          <p:cNvSpPr txBox="1">
            <a:spLocks/>
          </p:cNvSpPr>
          <p:nvPr/>
        </p:nvSpPr>
        <p:spPr>
          <a:xfrm>
            <a:off x="5900372" y="3992425"/>
            <a:ext cx="6755992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тренер АТ РСМ</a:t>
            </a:r>
          </a:p>
          <a:p>
            <a:r>
              <a:rPr lang="ru-RU" sz="2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МРТЦ АТ РСМ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A0C6071B-6F11-90C0-B044-6D0FF6F2FC52}"/>
              </a:ext>
            </a:extLst>
          </p:cNvPr>
          <p:cNvSpPr txBox="1">
            <a:spLocks/>
          </p:cNvSpPr>
          <p:nvPr/>
        </p:nvSpPr>
        <p:spPr>
          <a:xfrm>
            <a:off x="5897832" y="2500516"/>
            <a:ext cx="6861402" cy="1102294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54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Гурьева Саша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6270D5-2CBF-7A31-CEE9-7FC86A4FA5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92" b="9792"/>
          <a:stretch>
            <a:fillRect/>
          </a:stretch>
        </p:blipFill>
        <p:spPr>
          <a:xfrm>
            <a:off x="595628" y="1114425"/>
            <a:ext cx="4409175" cy="44091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2759290" y="6820243"/>
            <a:ext cx="102870" cy="27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endParaRPr sz="1600">
              <a:latin typeface="Montserrat Medium"/>
              <a:cs typeface="Montserrat Medium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205975-A195-4F4D-A6D8-714DEB0FD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86"/>
            <a:ext cx="13438441" cy="7563600"/>
          </a:xfrm>
          <a:prstGeom prst="rect">
            <a:avLst/>
          </a:prstGeom>
        </p:spPr>
      </p:pic>
      <p:sp>
        <p:nvSpPr>
          <p:cNvPr id="16" name="object 11">
            <a:extLst>
              <a:ext uri="{FF2B5EF4-FFF2-40B4-BE49-F238E27FC236}">
                <a16:creationId xmlns:a16="http://schemas.microsoft.com/office/drawing/2014/main" id="{9EDA0228-6BC1-4D10-B67B-D3AB45BD7E75}"/>
              </a:ext>
            </a:extLst>
          </p:cNvPr>
          <p:cNvSpPr txBox="1"/>
          <p:nvPr/>
        </p:nvSpPr>
        <p:spPr>
          <a:xfrm>
            <a:off x="12911690" y="6972643"/>
            <a:ext cx="102870" cy="2571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ru-RU" sz="1600" dirty="0">
                <a:solidFill>
                  <a:schemeClr val="bg1"/>
                </a:solidFill>
                <a:latin typeface="Montserrat Medium"/>
                <a:cs typeface="Montserrat Medium"/>
              </a:rPr>
              <a:t>2</a:t>
            </a:r>
            <a:endParaRPr sz="1600" dirty="0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sp>
        <p:nvSpPr>
          <p:cNvPr id="2" name="Объект 13">
            <a:extLst>
              <a:ext uri="{FF2B5EF4-FFF2-40B4-BE49-F238E27FC236}">
                <a16:creationId xmlns:a16="http://schemas.microsoft.com/office/drawing/2014/main" id="{D5DCB496-3B94-C59D-BED2-BDFDE323D471}"/>
              </a:ext>
            </a:extLst>
          </p:cNvPr>
          <p:cNvSpPr txBox="1">
            <a:spLocks/>
          </p:cNvSpPr>
          <p:nvPr/>
        </p:nvSpPr>
        <p:spPr>
          <a:xfrm>
            <a:off x="469900" y="657225"/>
            <a:ext cx="11220589" cy="5943600"/>
          </a:xfrm>
          <a:prstGeom prst="rect">
            <a:avLst/>
          </a:prstGeom>
          <a:solidFill>
            <a:srgbClr val="FF6B6B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команда?</a:t>
            </a:r>
          </a:p>
          <a:p>
            <a:pPr algn="l"/>
            <a:endParaRPr lang="ru-RU" sz="28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группа единомышленников, сотрудничающих друг с другом для достижения намеченных общих целей. </a:t>
            </a:r>
          </a:p>
          <a:p>
            <a:pPr algn="l"/>
            <a:endParaRPr lang="ru-RU" sz="28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8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Командообразование</a:t>
            </a:r>
          </a:p>
          <a:p>
            <a:pPr algn="l"/>
            <a:endParaRPr lang="ru-RU" sz="28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процесс формирования команды. В него входит совокупность тренингов и других мероприятий, направленных на формирование эффективных команд, способных достигать высоких результатов в любой сфере деятельности.</a:t>
            </a:r>
          </a:p>
          <a:p>
            <a:pPr algn="l"/>
            <a:endParaRPr lang="ru-RU" sz="2800" spc="-20" dirty="0">
              <a:solidFill>
                <a:schemeClr val="bg1"/>
              </a:solidFill>
              <a:latin typeface="Halvar Breit Rg"/>
            </a:endParaRPr>
          </a:p>
        </p:txBody>
      </p:sp>
    </p:spTree>
    <p:extLst>
      <p:ext uri="{BB962C8B-B14F-4D97-AF65-F5344CB8AC3E}">
        <p14:creationId xmlns:p14="http://schemas.microsoft.com/office/powerpoint/2010/main" val="17937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2759234" y="6813589"/>
            <a:ext cx="10287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dirty="0">
                <a:latin typeface="Montserrat Medium"/>
                <a:cs typeface="Montserrat Medium"/>
              </a:rPr>
              <a:t>3</a:t>
            </a:r>
            <a:endParaRPr sz="1600" dirty="0">
              <a:latin typeface="Montserrat Medium"/>
              <a:cs typeface="Montserrat Medium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31" y="-1572480"/>
            <a:ext cx="13445394" cy="3144960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112FD0B9-C8DF-9BA9-52A7-5461CECD6C0A}"/>
              </a:ext>
            </a:extLst>
          </p:cNvPr>
          <p:cNvSpPr txBox="1">
            <a:spLocks/>
          </p:cNvSpPr>
          <p:nvPr/>
        </p:nvSpPr>
        <p:spPr>
          <a:xfrm>
            <a:off x="1639570" y="1572480"/>
            <a:ext cx="11119664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r>
              <a:rPr lang="ru-RU" sz="2800" spc="-20" dirty="0">
                <a:solidFill>
                  <a:srgbClr val="FF6B6B"/>
                </a:solidFill>
                <a:latin typeface="Halvar Breit Rg"/>
              </a:rPr>
              <a:t> команды </a:t>
            </a:r>
          </a:p>
        </p:txBody>
      </p:sp>
      <p:sp>
        <p:nvSpPr>
          <p:cNvPr id="3" name="Объект 13">
            <a:extLst>
              <a:ext uri="{FF2B5EF4-FFF2-40B4-BE49-F238E27FC236}">
                <a16:creationId xmlns:a16="http://schemas.microsoft.com/office/drawing/2014/main" id="{12C0781C-515D-E086-5A61-411746C7AFE7}"/>
              </a:ext>
            </a:extLst>
          </p:cNvPr>
          <p:cNvSpPr txBox="1">
            <a:spLocks/>
          </p:cNvSpPr>
          <p:nvPr/>
        </p:nvSpPr>
        <p:spPr>
          <a:xfrm>
            <a:off x="5240470" y="616522"/>
            <a:ext cx="7871460" cy="7153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spc="-20" dirty="0">
                <a:latin typeface="Arial" panose="020B0604020202020204" pitchFamily="34" charset="0"/>
                <a:cs typeface="Arial" panose="020B0604020202020204" pitchFamily="34" charset="0"/>
              </a:rPr>
              <a:t>Стадии развития группы по </a:t>
            </a:r>
            <a:r>
              <a:rPr lang="ru-RU" sz="2800" spc="-20" dirty="0" err="1">
                <a:latin typeface="Arial" panose="020B0604020202020204" pitchFamily="34" charset="0"/>
                <a:cs typeface="Arial" panose="020B0604020202020204" pitchFamily="34" charset="0"/>
              </a:rPr>
              <a:t>Такмену</a:t>
            </a:r>
            <a:r>
              <a:rPr lang="ru-RU" sz="2800" spc="-20" dirty="0">
                <a:latin typeface="Arial" panose="020B0604020202020204" pitchFamily="34" charset="0"/>
                <a:cs typeface="Arial" panose="020B0604020202020204" pitchFamily="34" charset="0"/>
              </a:rPr>
              <a:t> — модель групповой динамики, предложенная Брюсом </a:t>
            </a:r>
            <a:r>
              <a:rPr lang="ru-RU" sz="2800" spc="-20" dirty="0" err="1">
                <a:latin typeface="Arial" panose="020B0604020202020204" pitchFamily="34" charset="0"/>
                <a:cs typeface="Arial" panose="020B0604020202020204" pitchFamily="34" charset="0"/>
              </a:rPr>
              <a:t>Такменом</a:t>
            </a:r>
            <a:r>
              <a:rPr lang="ru-RU" sz="2800" spc="-20" dirty="0">
                <a:latin typeface="Arial" panose="020B0604020202020204" pitchFamily="34" charset="0"/>
                <a:cs typeface="Arial" panose="020B0604020202020204" pitchFamily="34" charset="0"/>
              </a:rPr>
              <a:t> в 1965 году. На этих этапах члены группы должны решить несколько проблем, и способ их решения определяет, удастся ли группе выполнить свои задачи.</a:t>
            </a:r>
          </a:p>
        </p:txBody>
      </p:sp>
      <p:pic>
        <p:nvPicPr>
          <p:cNvPr id="9" name="Picture 2" descr="Теория развития малых групп | Любовь. Отношения. Жизнь - блог психолога  Михаила Погодина | Дзен">
            <a:extLst>
              <a:ext uri="{FF2B5EF4-FFF2-40B4-BE49-F238E27FC236}">
                <a16:creationId xmlns:a16="http://schemas.microsoft.com/office/drawing/2014/main" id="{CE3C5A73-55E7-9F20-3EBA-619B7C93C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21677"/>
          <a:stretch/>
        </p:blipFill>
        <p:spPr bwMode="auto">
          <a:xfrm>
            <a:off x="1082045" y="2482414"/>
            <a:ext cx="3274904" cy="32749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7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759290" y="6820243"/>
            <a:ext cx="102870" cy="2571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ru-RU" sz="1600" dirty="0">
                <a:latin typeface="Montserrat Medium"/>
                <a:cs typeface="Montserrat Medium"/>
              </a:rPr>
              <a:t>4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2A02D6BB-992F-58B6-5171-4196CE64A987}"/>
              </a:ext>
            </a:extLst>
          </p:cNvPr>
          <p:cNvSpPr txBox="1">
            <a:spLocks/>
          </p:cNvSpPr>
          <p:nvPr/>
        </p:nvSpPr>
        <p:spPr>
          <a:xfrm>
            <a:off x="601794" y="733425"/>
            <a:ext cx="11119664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</a:t>
            </a:r>
          </a:p>
        </p:txBody>
      </p:sp>
      <p:sp>
        <p:nvSpPr>
          <p:cNvPr id="4" name="Google Shape;132;p21">
            <a:extLst>
              <a:ext uri="{FF2B5EF4-FFF2-40B4-BE49-F238E27FC236}">
                <a16:creationId xmlns:a16="http://schemas.microsoft.com/office/drawing/2014/main" id="{12280656-F08A-5901-D8C4-B62AE6F65864}"/>
              </a:ext>
            </a:extLst>
          </p:cNvPr>
          <p:cNvSpPr txBox="1">
            <a:spLocks/>
          </p:cNvSpPr>
          <p:nvPr/>
        </p:nvSpPr>
        <p:spPr>
          <a:xfrm>
            <a:off x="1170525" y="5254297"/>
            <a:ext cx="3557530" cy="6097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ru-RU" sz="2000" dirty="0">
                <a:latin typeface="Montserrat Medium"/>
                <a:ea typeface="Montserrat Medium"/>
                <a:cs typeface="Montserrat Medium"/>
                <a:sym typeface="Montserrat Medium"/>
              </a:rPr>
              <a:t>функционирование</a:t>
            </a:r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6079FA77-F6B8-8CBF-F2C6-69A6C604C718}"/>
              </a:ext>
            </a:extLst>
          </p:cNvPr>
          <p:cNvSpPr/>
          <p:nvPr/>
        </p:nvSpPr>
        <p:spPr>
          <a:xfrm>
            <a:off x="2087481" y="2586566"/>
            <a:ext cx="9238893" cy="3217758"/>
          </a:xfrm>
          <a:custGeom>
            <a:avLst/>
            <a:gdLst/>
            <a:ahLst/>
            <a:cxnLst/>
            <a:rect l="l" t="t" r="r" b="b"/>
            <a:pathLst>
              <a:path w="164807" h="79444" extrusionOk="0">
                <a:moveTo>
                  <a:pt x="0" y="28432"/>
                </a:moveTo>
                <a:cubicBezTo>
                  <a:pt x="3786" y="36933"/>
                  <a:pt x="12717" y="79510"/>
                  <a:pt x="22718" y="79439"/>
                </a:cubicBezTo>
                <a:cubicBezTo>
                  <a:pt x="32719" y="79368"/>
                  <a:pt x="39077" y="40506"/>
                  <a:pt x="60008" y="28004"/>
                </a:cubicBezTo>
                <a:cubicBezTo>
                  <a:pt x="80939" y="15502"/>
                  <a:pt x="131803" y="8858"/>
                  <a:pt x="148305" y="4429"/>
                </a:cubicBezTo>
                <a:cubicBezTo>
                  <a:pt x="164807" y="0"/>
                  <a:pt x="157234" y="1929"/>
                  <a:pt x="159020" y="1429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Google Shape;135;p21">
            <a:extLst>
              <a:ext uri="{FF2B5EF4-FFF2-40B4-BE49-F238E27FC236}">
                <a16:creationId xmlns:a16="http://schemas.microsoft.com/office/drawing/2014/main" id="{CB7D8177-390A-AA7B-84BD-B9D6A9B643F1}"/>
              </a:ext>
            </a:extLst>
          </p:cNvPr>
          <p:cNvSpPr/>
          <p:nvPr/>
        </p:nvSpPr>
        <p:spPr>
          <a:xfrm>
            <a:off x="1908235" y="3525816"/>
            <a:ext cx="332144" cy="357528"/>
          </a:xfrm>
          <a:prstGeom prst="ellipse">
            <a:avLst/>
          </a:prstGeom>
          <a:solidFill>
            <a:srgbClr val="F8974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9" name="Google Shape;130;p21">
            <a:extLst>
              <a:ext uri="{FF2B5EF4-FFF2-40B4-BE49-F238E27FC236}">
                <a16:creationId xmlns:a16="http://schemas.microsoft.com/office/drawing/2014/main" id="{6D54B158-6A87-6DE2-05D5-3E6B453A4AA9}"/>
              </a:ext>
            </a:extLst>
          </p:cNvPr>
          <p:cNvCxnSpPr>
            <a:cxnSpLocks/>
          </p:cNvCxnSpPr>
          <p:nvPr/>
        </p:nvCxnSpPr>
        <p:spPr>
          <a:xfrm>
            <a:off x="1413046" y="6306268"/>
            <a:ext cx="8162130" cy="0"/>
          </a:xfrm>
          <a:prstGeom prst="straightConnector1">
            <a:avLst/>
          </a:prstGeom>
          <a:ln w="76200">
            <a:headEnd type="none" w="med" len="med"/>
            <a:tailEnd type="stealth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Google Shape;131;p21">
            <a:extLst>
              <a:ext uri="{FF2B5EF4-FFF2-40B4-BE49-F238E27FC236}">
                <a16:creationId xmlns:a16="http://schemas.microsoft.com/office/drawing/2014/main" id="{37F4B31C-4797-A5EC-D3E9-723E5BC040CB}"/>
              </a:ext>
            </a:extLst>
          </p:cNvPr>
          <p:cNvCxnSpPr>
            <a:cxnSpLocks/>
          </p:cNvCxnSpPr>
          <p:nvPr/>
        </p:nvCxnSpPr>
        <p:spPr>
          <a:xfrm flipV="1">
            <a:off x="1413046" y="1647825"/>
            <a:ext cx="0" cy="466396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Google Shape;132;p21">
            <a:extLst>
              <a:ext uri="{FF2B5EF4-FFF2-40B4-BE49-F238E27FC236}">
                <a16:creationId xmlns:a16="http://schemas.microsoft.com/office/drawing/2014/main" id="{7C328F72-D745-13DD-102D-BE86BED192AE}"/>
              </a:ext>
            </a:extLst>
          </p:cNvPr>
          <p:cNvSpPr txBox="1">
            <a:spLocks/>
          </p:cNvSpPr>
          <p:nvPr/>
        </p:nvSpPr>
        <p:spPr>
          <a:xfrm>
            <a:off x="1413046" y="6385277"/>
            <a:ext cx="5037495" cy="60970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Montserrat Medium"/>
              </a:rPr>
              <a:t>функционирование</a:t>
            </a:r>
          </a:p>
        </p:txBody>
      </p:sp>
      <p:sp>
        <p:nvSpPr>
          <p:cNvPr id="12" name="Google Shape;133;p21">
            <a:extLst>
              <a:ext uri="{FF2B5EF4-FFF2-40B4-BE49-F238E27FC236}">
                <a16:creationId xmlns:a16="http://schemas.microsoft.com/office/drawing/2014/main" id="{061B87A7-69E4-C661-CA76-6BED1B66173E}"/>
              </a:ext>
            </a:extLst>
          </p:cNvPr>
          <p:cNvSpPr txBox="1">
            <a:spLocks/>
          </p:cNvSpPr>
          <p:nvPr/>
        </p:nvSpPr>
        <p:spPr>
          <a:xfrm rot="-5400000">
            <a:off x="-1677625" y="3279315"/>
            <a:ext cx="5514246" cy="53966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Montserrat Medium"/>
              </a:rPr>
              <a:t>производительность</a:t>
            </a:r>
          </a:p>
        </p:txBody>
      </p:sp>
      <p:sp>
        <p:nvSpPr>
          <p:cNvPr id="13" name="Google Shape;138;p21">
            <a:extLst>
              <a:ext uri="{FF2B5EF4-FFF2-40B4-BE49-F238E27FC236}">
                <a16:creationId xmlns:a16="http://schemas.microsoft.com/office/drawing/2014/main" id="{37910278-2034-B9D3-B360-ED100876167F}"/>
              </a:ext>
            </a:extLst>
          </p:cNvPr>
          <p:cNvSpPr txBox="1">
            <a:spLocks/>
          </p:cNvSpPr>
          <p:nvPr/>
        </p:nvSpPr>
        <p:spPr>
          <a:xfrm>
            <a:off x="1670700" y="2829140"/>
            <a:ext cx="5036228" cy="75293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Montserrat Black"/>
              </a:rPr>
              <a:t>формирование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DC48A944-DD53-D8C4-CCF9-E23641D33D4E}"/>
              </a:ext>
            </a:extLst>
          </p:cNvPr>
          <p:cNvSpPr/>
          <p:nvPr/>
        </p:nvSpPr>
        <p:spPr>
          <a:xfrm>
            <a:off x="7255374" y="2023090"/>
            <a:ext cx="5528570" cy="2877658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Настороженность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Желание понравиться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Замкнутость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Неуверенность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Скрытность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Дискомфорт</a:t>
            </a:r>
          </a:p>
        </p:txBody>
      </p:sp>
    </p:spTree>
    <p:extLst>
      <p:ext uri="{BB962C8B-B14F-4D97-AF65-F5344CB8AC3E}">
        <p14:creationId xmlns:p14="http://schemas.microsoft.com/office/powerpoint/2010/main" val="121013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flipH="1">
            <a:off x="12862160" y="6820243"/>
            <a:ext cx="180740" cy="2571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ru-RU" sz="1600" spc="10" dirty="0">
                <a:solidFill>
                  <a:srgbClr val="FF6B6B"/>
                </a:solidFill>
                <a:latin typeface="Montserrat Medium"/>
                <a:cs typeface="Montserrat Medium"/>
              </a:rPr>
              <a:t>5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2A02D6BB-992F-58B6-5171-4196CE64A987}"/>
              </a:ext>
            </a:extLst>
          </p:cNvPr>
          <p:cNvSpPr txBox="1">
            <a:spLocks/>
          </p:cNvSpPr>
          <p:nvPr/>
        </p:nvSpPr>
        <p:spPr>
          <a:xfrm>
            <a:off x="601794" y="733425"/>
            <a:ext cx="11119664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</a:t>
            </a:r>
          </a:p>
        </p:txBody>
      </p:sp>
      <p:sp>
        <p:nvSpPr>
          <p:cNvPr id="4" name="Google Shape;132;p21">
            <a:extLst>
              <a:ext uri="{FF2B5EF4-FFF2-40B4-BE49-F238E27FC236}">
                <a16:creationId xmlns:a16="http://schemas.microsoft.com/office/drawing/2014/main" id="{12280656-F08A-5901-D8C4-B62AE6F65864}"/>
              </a:ext>
            </a:extLst>
          </p:cNvPr>
          <p:cNvSpPr txBox="1">
            <a:spLocks/>
          </p:cNvSpPr>
          <p:nvPr/>
        </p:nvSpPr>
        <p:spPr>
          <a:xfrm>
            <a:off x="1170525" y="5254297"/>
            <a:ext cx="3557530" cy="6097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ru-RU" sz="2000" dirty="0">
                <a:latin typeface="Montserrat Medium"/>
                <a:ea typeface="Montserrat Medium"/>
                <a:cs typeface="Montserrat Medium"/>
                <a:sym typeface="Montserrat Medium"/>
              </a:rPr>
              <a:t>функционирование</a:t>
            </a:r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6079FA77-F6B8-8CBF-F2C6-69A6C604C718}"/>
              </a:ext>
            </a:extLst>
          </p:cNvPr>
          <p:cNvSpPr/>
          <p:nvPr/>
        </p:nvSpPr>
        <p:spPr>
          <a:xfrm>
            <a:off x="2087481" y="2586566"/>
            <a:ext cx="9238893" cy="3217758"/>
          </a:xfrm>
          <a:custGeom>
            <a:avLst/>
            <a:gdLst/>
            <a:ahLst/>
            <a:cxnLst/>
            <a:rect l="l" t="t" r="r" b="b"/>
            <a:pathLst>
              <a:path w="164807" h="79444" extrusionOk="0">
                <a:moveTo>
                  <a:pt x="0" y="28432"/>
                </a:moveTo>
                <a:cubicBezTo>
                  <a:pt x="3786" y="36933"/>
                  <a:pt x="12717" y="79510"/>
                  <a:pt x="22718" y="79439"/>
                </a:cubicBezTo>
                <a:cubicBezTo>
                  <a:pt x="32719" y="79368"/>
                  <a:pt x="39077" y="40506"/>
                  <a:pt x="60008" y="28004"/>
                </a:cubicBezTo>
                <a:cubicBezTo>
                  <a:pt x="80939" y="15502"/>
                  <a:pt x="131803" y="8858"/>
                  <a:pt x="148305" y="4429"/>
                </a:cubicBezTo>
                <a:cubicBezTo>
                  <a:pt x="164807" y="0"/>
                  <a:pt x="157234" y="1929"/>
                  <a:pt x="159020" y="1429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Google Shape;135;p21">
            <a:extLst>
              <a:ext uri="{FF2B5EF4-FFF2-40B4-BE49-F238E27FC236}">
                <a16:creationId xmlns:a16="http://schemas.microsoft.com/office/drawing/2014/main" id="{CB7D8177-390A-AA7B-84BD-B9D6A9B643F1}"/>
              </a:ext>
            </a:extLst>
          </p:cNvPr>
          <p:cNvSpPr/>
          <p:nvPr/>
        </p:nvSpPr>
        <p:spPr>
          <a:xfrm>
            <a:off x="1908235" y="3525816"/>
            <a:ext cx="332144" cy="357528"/>
          </a:xfrm>
          <a:prstGeom prst="ellipse">
            <a:avLst/>
          </a:prstGeom>
          <a:solidFill>
            <a:srgbClr val="F8974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9" name="Google Shape;130;p21">
            <a:extLst>
              <a:ext uri="{FF2B5EF4-FFF2-40B4-BE49-F238E27FC236}">
                <a16:creationId xmlns:a16="http://schemas.microsoft.com/office/drawing/2014/main" id="{6D54B158-6A87-6DE2-05D5-3E6B453A4AA9}"/>
              </a:ext>
            </a:extLst>
          </p:cNvPr>
          <p:cNvCxnSpPr>
            <a:cxnSpLocks/>
          </p:cNvCxnSpPr>
          <p:nvPr/>
        </p:nvCxnSpPr>
        <p:spPr>
          <a:xfrm>
            <a:off x="1413046" y="6306268"/>
            <a:ext cx="8162130" cy="0"/>
          </a:xfrm>
          <a:prstGeom prst="straightConnector1">
            <a:avLst/>
          </a:prstGeom>
          <a:ln w="76200">
            <a:headEnd type="none" w="med" len="med"/>
            <a:tailEnd type="stealth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Google Shape;131;p21">
            <a:extLst>
              <a:ext uri="{FF2B5EF4-FFF2-40B4-BE49-F238E27FC236}">
                <a16:creationId xmlns:a16="http://schemas.microsoft.com/office/drawing/2014/main" id="{37F4B31C-4797-A5EC-D3E9-723E5BC040CB}"/>
              </a:ext>
            </a:extLst>
          </p:cNvPr>
          <p:cNvCxnSpPr>
            <a:cxnSpLocks/>
          </p:cNvCxnSpPr>
          <p:nvPr/>
        </p:nvCxnSpPr>
        <p:spPr>
          <a:xfrm flipV="1">
            <a:off x="1413046" y="1647825"/>
            <a:ext cx="0" cy="466396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Google Shape;132;p21">
            <a:extLst>
              <a:ext uri="{FF2B5EF4-FFF2-40B4-BE49-F238E27FC236}">
                <a16:creationId xmlns:a16="http://schemas.microsoft.com/office/drawing/2014/main" id="{7C328F72-D745-13DD-102D-BE86BED192AE}"/>
              </a:ext>
            </a:extLst>
          </p:cNvPr>
          <p:cNvSpPr txBox="1">
            <a:spLocks/>
          </p:cNvSpPr>
          <p:nvPr/>
        </p:nvSpPr>
        <p:spPr>
          <a:xfrm>
            <a:off x="1413046" y="6385277"/>
            <a:ext cx="5037495" cy="60970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Montserrat Medium"/>
              </a:rPr>
              <a:t>функционирование</a:t>
            </a:r>
          </a:p>
        </p:txBody>
      </p:sp>
      <p:sp>
        <p:nvSpPr>
          <p:cNvPr id="12" name="Google Shape;133;p21">
            <a:extLst>
              <a:ext uri="{FF2B5EF4-FFF2-40B4-BE49-F238E27FC236}">
                <a16:creationId xmlns:a16="http://schemas.microsoft.com/office/drawing/2014/main" id="{061B87A7-69E4-C661-CA76-6BED1B66173E}"/>
              </a:ext>
            </a:extLst>
          </p:cNvPr>
          <p:cNvSpPr txBox="1">
            <a:spLocks/>
          </p:cNvSpPr>
          <p:nvPr/>
        </p:nvSpPr>
        <p:spPr>
          <a:xfrm rot="-5400000">
            <a:off x="-1677625" y="3279315"/>
            <a:ext cx="5514246" cy="53966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Montserrat Medium"/>
              </a:rPr>
              <a:t>производительность</a:t>
            </a:r>
          </a:p>
        </p:txBody>
      </p:sp>
      <p:sp>
        <p:nvSpPr>
          <p:cNvPr id="13" name="Google Shape;138;p21">
            <a:extLst>
              <a:ext uri="{FF2B5EF4-FFF2-40B4-BE49-F238E27FC236}">
                <a16:creationId xmlns:a16="http://schemas.microsoft.com/office/drawing/2014/main" id="{37910278-2034-B9D3-B360-ED100876167F}"/>
              </a:ext>
            </a:extLst>
          </p:cNvPr>
          <p:cNvSpPr txBox="1">
            <a:spLocks/>
          </p:cNvSpPr>
          <p:nvPr/>
        </p:nvSpPr>
        <p:spPr>
          <a:xfrm>
            <a:off x="3724490" y="5467359"/>
            <a:ext cx="5036228" cy="75293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Montserrat Black"/>
              </a:rPr>
              <a:t>бурление</a:t>
            </a:r>
          </a:p>
        </p:txBody>
      </p:sp>
      <p:sp>
        <p:nvSpPr>
          <p:cNvPr id="5" name="Google Shape;135;p21">
            <a:extLst>
              <a:ext uri="{FF2B5EF4-FFF2-40B4-BE49-F238E27FC236}">
                <a16:creationId xmlns:a16="http://schemas.microsoft.com/office/drawing/2014/main" id="{615AC4B1-44EC-5D0D-450C-2B804CBC045E}"/>
              </a:ext>
            </a:extLst>
          </p:cNvPr>
          <p:cNvSpPr/>
          <p:nvPr/>
        </p:nvSpPr>
        <p:spPr>
          <a:xfrm>
            <a:off x="3213100" y="5571389"/>
            <a:ext cx="332144" cy="357528"/>
          </a:xfrm>
          <a:prstGeom prst="ellipse">
            <a:avLst/>
          </a:prstGeom>
          <a:solidFill>
            <a:srgbClr val="F8974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7E59270-8575-FA83-19EE-CEB3CC36ABE4}"/>
              </a:ext>
            </a:extLst>
          </p:cNvPr>
          <p:cNvSpPr/>
          <p:nvPr/>
        </p:nvSpPr>
        <p:spPr>
          <a:xfrm>
            <a:off x="7255374" y="2023090"/>
            <a:ext cx="5528570" cy="2877658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Повышенная эмоциональность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Агрессия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Невнимательность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Споры и конфликты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Несогласованность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Борьба за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340165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759290" y="6820243"/>
            <a:ext cx="283610" cy="2571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ru-RU" sz="1600" spc="10" dirty="0">
                <a:solidFill>
                  <a:srgbClr val="FF6B6B"/>
                </a:solidFill>
                <a:latin typeface="Montserrat Medium"/>
                <a:cs typeface="Montserrat Medium"/>
              </a:rPr>
              <a:t>6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2A02D6BB-992F-58B6-5171-4196CE64A987}"/>
              </a:ext>
            </a:extLst>
          </p:cNvPr>
          <p:cNvSpPr txBox="1">
            <a:spLocks/>
          </p:cNvSpPr>
          <p:nvPr/>
        </p:nvSpPr>
        <p:spPr>
          <a:xfrm>
            <a:off x="601794" y="733425"/>
            <a:ext cx="11119664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-20" dirty="0">
                <a:solidFill>
                  <a:srgbClr val="FF6B6B"/>
                </a:solidFill>
                <a:latin typeface="Halvar Breit Rg"/>
              </a:rPr>
              <a:t>3 этап</a:t>
            </a:r>
          </a:p>
        </p:txBody>
      </p:sp>
      <p:sp>
        <p:nvSpPr>
          <p:cNvPr id="4" name="Google Shape;132;p21">
            <a:extLst>
              <a:ext uri="{FF2B5EF4-FFF2-40B4-BE49-F238E27FC236}">
                <a16:creationId xmlns:a16="http://schemas.microsoft.com/office/drawing/2014/main" id="{12280656-F08A-5901-D8C4-B62AE6F65864}"/>
              </a:ext>
            </a:extLst>
          </p:cNvPr>
          <p:cNvSpPr txBox="1">
            <a:spLocks/>
          </p:cNvSpPr>
          <p:nvPr/>
        </p:nvSpPr>
        <p:spPr>
          <a:xfrm>
            <a:off x="1170525" y="5254297"/>
            <a:ext cx="3557530" cy="6097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ru-RU" sz="2000" dirty="0">
                <a:latin typeface="Montserrat Medium"/>
                <a:ea typeface="Montserrat Medium"/>
                <a:cs typeface="Montserrat Medium"/>
                <a:sym typeface="Montserrat Medium"/>
              </a:rPr>
              <a:t>функционирование</a:t>
            </a:r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6079FA77-F6B8-8CBF-F2C6-69A6C604C718}"/>
              </a:ext>
            </a:extLst>
          </p:cNvPr>
          <p:cNvSpPr/>
          <p:nvPr/>
        </p:nvSpPr>
        <p:spPr>
          <a:xfrm>
            <a:off x="2087481" y="2586566"/>
            <a:ext cx="9238893" cy="3217758"/>
          </a:xfrm>
          <a:custGeom>
            <a:avLst/>
            <a:gdLst/>
            <a:ahLst/>
            <a:cxnLst/>
            <a:rect l="l" t="t" r="r" b="b"/>
            <a:pathLst>
              <a:path w="164807" h="79444" extrusionOk="0">
                <a:moveTo>
                  <a:pt x="0" y="28432"/>
                </a:moveTo>
                <a:cubicBezTo>
                  <a:pt x="3786" y="36933"/>
                  <a:pt x="12717" y="79510"/>
                  <a:pt x="22718" y="79439"/>
                </a:cubicBezTo>
                <a:cubicBezTo>
                  <a:pt x="32719" y="79368"/>
                  <a:pt x="39077" y="40506"/>
                  <a:pt x="60008" y="28004"/>
                </a:cubicBezTo>
                <a:cubicBezTo>
                  <a:pt x="80939" y="15502"/>
                  <a:pt x="131803" y="8858"/>
                  <a:pt x="148305" y="4429"/>
                </a:cubicBezTo>
                <a:cubicBezTo>
                  <a:pt x="164807" y="0"/>
                  <a:pt x="157234" y="1929"/>
                  <a:pt x="159020" y="1429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Google Shape;135;p21">
            <a:extLst>
              <a:ext uri="{FF2B5EF4-FFF2-40B4-BE49-F238E27FC236}">
                <a16:creationId xmlns:a16="http://schemas.microsoft.com/office/drawing/2014/main" id="{CB7D8177-390A-AA7B-84BD-B9D6A9B643F1}"/>
              </a:ext>
            </a:extLst>
          </p:cNvPr>
          <p:cNvSpPr/>
          <p:nvPr/>
        </p:nvSpPr>
        <p:spPr>
          <a:xfrm>
            <a:off x="1908235" y="3525816"/>
            <a:ext cx="332144" cy="357528"/>
          </a:xfrm>
          <a:prstGeom prst="ellipse">
            <a:avLst/>
          </a:prstGeom>
          <a:solidFill>
            <a:srgbClr val="F8974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9" name="Google Shape;130;p21">
            <a:extLst>
              <a:ext uri="{FF2B5EF4-FFF2-40B4-BE49-F238E27FC236}">
                <a16:creationId xmlns:a16="http://schemas.microsoft.com/office/drawing/2014/main" id="{6D54B158-6A87-6DE2-05D5-3E6B453A4AA9}"/>
              </a:ext>
            </a:extLst>
          </p:cNvPr>
          <p:cNvCxnSpPr>
            <a:cxnSpLocks/>
          </p:cNvCxnSpPr>
          <p:nvPr/>
        </p:nvCxnSpPr>
        <p:spPr>
          <a:xfrm>
            <a:off x="1413046" y="6306268"/>
            <a:ext cx="8162130" cy="0"/>
          </a:xfrm>
          <a:prstGeom prst="straightConnector1">
            <a:avLst/>
          </a:prstGeom>
          <a:ln w="76200">
            <a:headEnd type="none" w="med" len="med"/>
            <a:tailEnd type="stealth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Google Shape;131;p21">
            <a:extLst>
              <a:ext uri="{FF2B5EF4-FFF2-40B4-BE49-F238E27FC236}">
                <a16:creationId xmlns:a16="http://schemas.microsoft.com/office/drawing/2014/main" id="{37F4B31C-4797-A5EC-D3E9-723E5BC040CB}"/>
              </a:ext>
            </a:extLst>
          </p:cNvPr>
          <p:cNvCxnSpPr>
            <a:cxnSpLocks/>
          </p:cNvCxnSpPr>
          <p:nvPr/>
        </p:nvCxnSpPr>
        <p:spPr>
          <a:xfrm flipV="1">
            <a:off x="1413046" y="1647825"/>
            <a:ext cx="0" cy="466396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Google Shape;132;p21">
            <a:extLst>
              <a:ext uri="{FF2B5EF4-FFF2-40B4-BE49-F238E27FC236}">
                <a16:creationId xmlns:a16="http://schemas.microsoft.com/office/drawing/2014/main" id="{7C328F72-D745-13DD-102D-BE86BED192AE}"/>
              </a:ext>
            </a:extLst>
          </p:cNvPr>
          <p:cNvSpPr txBox="1">
            <a:spLocks/>
          </p:cNvSpPr>
          <p:nvPr/>
        </p:nvSpPr>
        <p:spPr>
          <a:xfrm>
            <a:off x="1413046" y="6385277"/>
            <a:ext cx="5037495" cy="60970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ym typeface="Montserrat Medium"/>
              </a:rPr>
              <a:t>функционирование</a:t>
            </a:r>
          </a:p>
        </p:txBody>
      </p:sp>
      <p:sp>
        <p:nvSpPr>
          <p:cNvPr id="12" name="Google Shape;133;p21">
            <a:extLst>
              <a:ext uri="{FF2B5EF4-FFF2-40B4-BE49-F238E27FC236}">
                <a16:creationId xmlns:a16="http://schemas.microsoft.com/office/drawing/2014/main" id="{061B87A7-69E4-C661-CA76-6BED1B66173E}"/>
              </a:ext>
            </a:extLst>
          </p:cNvPr>
          <p:cNvSpPr txBox="1">
            <a:spLocks/>
          </p:cNvSpPr>
          <p:nvPr/>
        </p:nvSpPr>
        <p:spPr>
          <a:xfrm rot="-5400000">
            <a:off x="-1677625" y="3279315"/>
            <a:ext cx="5514246" cy="53966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ym typeface="Montserrat Medium"/>
              </a:rPr>
              <a:t>производительность</a:t>
            </a:r>
          </a:p>
        </p:txBody>
      </p:sp>
      <p:sp>
        <p:nvSpPr>
          <p:cNvPr id="13" name="Google Shape;138;p21">
            <a:extLst>
              <a:ext uri="{FF2B5EF4-FFF2-40B4-BE49-F238E27FC236}">
                <a16:creationId xmlns:a16="http://schemas.microsoft.com/office/drawing/2014/main" id="{37910278-2034-B9D3-B360-ED100876167F}"/>
              </a:ext>
            </a:extLst>
          </p:cNvPr>
          <p:cNvSpPr txBox="1">
            <a:spLocks/>
          </p:cNvSpPr>
          <p:nvPr/>
        </p:nvSpPr>
        <p:spPr>
          <a:xfrm>
            <a:off x="5185429" y="3870477"/>
            <a:ext cx="5036228" cy="75293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ym typeface="Montserrat Black"/>
              </a:rPr>
              <a:t>становление</a:t>
            </a:r>
          </a:p>
        </p:txBody>
      </p:sp>
      <p:sp>
        <p:nvSpPr>
          <p:cNvPr id="5" name="Google Shape;135;p21">
            <a:extLst>
              <a:ext uri="{FF2B5EF4-FFF2-40B4-BE49-F238E27FC236}">
                <a16:creationId xmlns:a16="http://schemas.microsoft.com/office/drawing/2014/main" id="{615AC4B1-44EC-5D0D-450C-2B804CBC045E}"/>
              </a:ext>
            </a:extLst>
          </p:cNvPr>
          <p:cNvSpPr/>
          <p:nvPr/>
        </p:nvSpPr>
        <p:spPr>
          <a:xfrm>
            <a:off x="3213100" y="5571389"/>
            <a:ext cx="332144" cy="357528"/>
          </a:xfrm>
          <a:prstGeom prst="ellipse">
            <a:avLst/>
          </a:prstGeom>
          <a:solidFill>
            <a:srgbClr val="F8974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135;p21">
            <a:extLst>
              <a:ext uri="{FF2B5EF4-FFF2-40B4-BE49-F238E27FC236}">
                <a16:creationId xmlns:a16="http://schemas.microsoft.com/office/drawing/2014/main" id="{726AA8AD-0A39-B925-EA00-A6B55DF079AB}"/>
              </a:ext>
            </a:extLst>
          </p:cNvPr>
          <p:cNvSpPr/>
          <p:nvPr/>
        </p:nvSpPr>
        <p:spPr>
          <a:xfrm>
            <a:off x="4721550" y="3919100"/>
            <a:ext cx="332144" cy="357528"/>
          </a:xfrm>
          <a:prstGeom prst="ellipse">
            <a:avLst/>
          </a:prstGeom>
          <a:solidFill>
            <a:srgbClr val="F8974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BDBF8994-B5E8-1381-28EF-CF05F9E02E97}"/>
              </a:ext>
            </a:extLst>
          </p:cNvPr>
          <p:cNvSpPr/>
          <p:nvPr/>
        </p:nvSpPr>
        <p:spPr>
          <a:xfrm>
            <a:off x="7690843" y="474887"/>
            <a:ext cx="5528570" cy="2877658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Умение слышать и слушать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Терпимость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Гибкость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Открытость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Поиск взаимовыгодных решений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Равные роли</a:t>
            </a:r>
          </a:p>
        </p:txBody>
      </p:sp>
    </p:spTree>
    <p:extLst>
      <p:ext uri="{BB962C8B-B14F-4D97-AF65-F5344CB8AC3E}">
        <p14:creationId xmlns:p14="http://schemas.microsoft.com/office/powerpoint/2010/main" val="381380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759290" y="6820243"/>
            <a:ext cx="283610" cy="2571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ru-RU" sz="1600" spc="10" dirty="0">
                <a:solidFill>
                  <a:srgbClr val="FF6B6B"/>
                </a:solidFill>
                <a:latin typeface="Montserrat Medium"/>
                <a:cs typeface="Montserrat Medium"/>
              </a:rPr>
              <a:t>7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2A02D6BB-992F-58B6-5171-4196CE64A987}"/>
              </a:ext>
            </a:extLst>
          </p:cNvPr>
          <p:cNvSpPr txBox="1">
            <a:spLocks/>
          </p:cNvSpPr>
          <p:nvPr/>
        </p:nvSpPr>
        <p:spPr>
          <a:xfrm>
            <a:off x="601794" y="733425"/>
            <a:ext cx="11119664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этап</a:t>
            </a:r>
          </a:p>
        </p:txBody>
      </p:sp>
      <p:sp>
        <p:nvSpPr>
          <p:cNvPr id="4" name="Google Shape;132;p21">
            <a:extLst>
              <a:ext uri="{FF2B5EF4-FFF2-40B4-BE49-F238E27FC236}">
                <a16:creationId xmlns:a16="http://schemas.microsoft.com/office/drawing/2014/main" id="{12280656-F08A-5901-D8C4-B62AE6F65864}"/>
              </a:ext>
            </a:extLst>
          </p:cNvPr>
          <p:cNvSpPr txBox="1">
            <a:spLocks/>
          </p:cNvSpPr>
          <p:nvPr/>
        </p:nvSpPr>
        <p:spPr>
          <a:xfrm>
            <a:off x="1170525" y="5254297"/>
            <a:ext cx="3557530" cy="6097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ru-RU" sz="2000" dirty="0">
                <a:latin typeface="Montserrat Medium"/>
                <a:ea typeface="Montserrat Medium"/>
                <a:cs typeface="Montserrat Medium"/>
                <a:sym typeface="Montserrat Medium"/>
              </a:rPr>
              <a:t>функционирование</a:t>
            </a:r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6079FA77-F6B8-8CBF-F2C6-69A6C604C718}"/>
              </a:ext>
            </a:extLst>
          </p:cNvPr>
          <p:cNvSpPr/>
          <p:nvPr/>
        </p:nvSpPr>
        <p:spPr>
          <a:xfrm>
            <a:off x="2087481" y="2586566"/>
            <a:ext cx="9238893" cy="3217758"/>
          </a:xfrm>
          <a:custGeom>
            <a:avLst/>
            <a:gdLst/>
            <a:ahLst/>
            <a:cxnLst/>
            <a:rect l="l" t="t" r="r" b="b"/>
            <a:pathLst>
              <a:path w="164807" h="79444" extrusionOk="0">
                <a:moveTo>
                  <a:pt x="0" y="28432"/>
                </a:moveTo>
                <a:cubicBezTo>
                  <a:pt x="3786" y="36933"/>
                  <a:pt x="12717" y="79510"/>
                  <a:pt x="22718" y="79439"/>
                </a:cubicBezTo>
                <a:cubicBezTo>
                  <a:pt x="32719" y="79368"/>
                  <a:pt x="39077" y="40506"/>
                  <a:pt x="60008" y="28004"/>
                </a:cubicBezTo>
                <a:cubicBezTo>
                  <a:pt x="80939" y="15502"/>
                  <a:pt x="131803" y="8858"/>
                  <a:pt x="148305" y="4429"/>
                </a:cubicBezTo>
                <a:cubicBezTo>
                  <a:pt x="164807" y="0"/>
                  <a:pt x="157234" y="1929"/>
                  <a:pt x="159020" y="1429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Google Shape;135;p21">
            <a:extLst>
              <a:ext uri="{FF2B5EF4-FFF2-40B4-BE49-F238E27FC236}">
                <a16:creationId xmlns:a16="http://schemas.microsoft.com/office/drawing/2014/main" id="{CB7D8177-390A-AA7B-84BD-B9D6A9B643F1}"/>
              </a:ext>
            </a:extLst>
          </p:cNvPr>
          <p:cNvSpPr/>
          <p:nvPr/>
        </p:nvSpPr>
        <p:spPr>
          <a:xfrm>
            <a:off x="1908235" y="3525816"/>
            <a:ext cx="332144" cy="357528"/>
          </a:xfrm>
          <a:prstGeom prst="ellipse">
            <a:avLst/>
          </a:prstGeom>
          <a:solidFill>
            <a:srgbClr val="F8974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9" name="Google Shape;130;p21">
            <a:extLst>
              <a:ext uri="{FF2B5EF4-FFF2-40B4-BE49-F238E27FC236}">
                <a16:creationId xmlns:a16="http://schemas.microsoft.com/office/drawing/2014/main" id="{6D54B158-6A87-6DE2-05D5-3E6B453A4AA9}"/>
              </a:ext>
            </a:extLst>
          </p:cNvPr>
          <p:cNvCxnSpPr>
            <a:cxnSpLocks/>
          </p:cNvCxnSpPr>
          <p:nvPr/>
        </p:nvCxnSpPr>
        <p:spPr>
          <a:xfrm>
            <a:off x="1413046" y="6306268"/>
            <a:ext cx="8162130" cy="0"/>
          </a:xfrm>
          <a:prstGeom prst="straightConnector1">
            <a:avLst/>
          </a:prstGeom>
          <a:ln w="76200">
            <a:headEnd type="none" w="med" len="med"/>
            <a:tailEnd type="stealth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Google Shape;131;p21">
            <a:extLst>
              <a:ext uri="{FF2B5EF4-FFF2-40B4-BE49-F238E27FC236}">
                <a16:creationId xmlns:a16="http://schemas.microsoft.com/office/drawing/2014/main" id="{37F4B31C-4797-A5EC-D3E9-723E5BC040CB}"/>
              </a:ext>
            </a:extLst>
          </p:cNvPr>
          <p:cNvCxnSpPr>
            <a:cxnSpLocks/>
          </p:cNvCxnSpPr>
          <p:nvPr/>
        </p:nvCxnSpPr>
        <p:spPr>
          <a:xfrm flipV="1">
            <a:off x="1413046" y="1647825"/>
            <a:ext cx="0" cy="466396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Google Shape;132;p21">
            <a:extLst>
              <a:ext uri="{FF2B5EF4-FFF2-40B4-BE49-F238E27FC236}">
                <a16:creationId xmlns:a16="http://schemas.microsoft.com/office/drawing/2014/main" id="{7C328F72-D745-13DD-102D-BE86BED192AE}"/>
              </a:ext>
            </a:extLst>
          </p:cNvPr>
          <p:cNvSpPr txBox="1">
            <a:spLocks/>
          </p:cNvSpPr>
          <p:nvPr/>
        </p:nvSpPr>
        <p:spPr>
          <a:xfrm>
            <a:off x="1413046" y="6385277"/>
            <a:ext cx="5037495" cy="60970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Montserrat Medium"/>
              </a:rPr>
              <a:t>функционирование</a:t>
            </a:r>
          </a:p>
        </p:txBody>
      </p:sp>
      <p:sp>
        <p:nvSpPr>
          <p:cNvPr id="12" name="Google Shape;133;p21">
            <a:extLst>
              <a:ext uri="{FF2B5EF4-FFF2-40B4-BE49-F238E27FC236}">
                <a16:creationId xmlns:a16="http://schemas.microsoft.com/office/drawing/2014/main" id="{061B87A7-69E4-C661-CA76-6BED1B66173E}"/>
              </a:ext>
            </a:extLst>
          </p:cNvPr>
          <p:cNvSpPr txBox="1">
            <a:spLocks/>
          </p:cNvSpPr>
          <p:nvPr/>
        </p:nvSpPr>
        <p:spPr>
          <a:xfrm rot="-5400000">
            <a:off x="-1677625" y="3279315"/>
            <a:ext cx="5514246" cy="53966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Montserrat Medium"/>
              </a:rPr>
              <a:t>производительность</a:t>
            </a:r>
          </a:p>
        </p:txBody>
      </p:sp>
      <p:sp>
        <p:nvSpPr>
          <p:cNvPr id="13" name="Google Shape;138;p21">
            <a:extLst>
              <a:ext uri="{FF2B5EF4-FFF2-40B4-BE49-F238E27FC236}">
                <a16:creationId xmlns:a16="http://schemas.microsoft.com/office/drawing/2014/main" id="{37910278-2034-B9D3-B360-ED100876167F}"/>
              </a:ext>
            </a:extLst>
          </p:cNvPr>
          <p:cNvSpPr txBox="1">
            <a:spLocks/>
          </p:cNvSpPr>
          <p:nvPr/>
        </p:nvSpPr>
        <p:spPr>
          <a:xfrm>
            <a:off x="6242336" y="2534863"/>
            <a:ext cx="5036228" cy="75293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Montserrat Black"/>
              </a:rPr>
              <a:t>отдача</a:t>
            </a:r>
          </a:p>
        </p:txBody>
      </p:sp>
      <p:sp>
        <p:nvSpPr>
          <p:cNvPr id="5" name="Google Shape;135;p21">
            <a:extLst>
              <a:ext uri="{FF2B5EF4-FFF2-40B4-BE49-F238E27FC236}">
                <a16:creationId xmlns:a16="http://schemas.microsoft.com/office/drawing/2014/main" id="{615AC4B1-44EC-5D0D-450C-2B804CBC045E}"/>
              </a:ext>
            </a:extLst>
          </p:cNvPr>
          <p:cNvSpPr/>
          <p:nvPr/>
        </p:nvSpPr>
        <p:spPr>
          <a:xfrm>
            <a:off x="3213100" y="5571389"/>
            <a:ext cx="332144" cy="357528"/>
          </a:xfrm>
          <a:prstGeom prst="ellipse">
            <a:avLst/>
          </a:prstGeom>
          <a:solidFill>
            <a:srgbClr val="F8974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135;p21">
            <a:extLst>
              <a:ext uri="{FF2B5EF4-FFF2-40B4-BE49-F238E27FC236}">
                <a16:creationId xmlns:a16="http://schemas.microsoft.com/office/drawing/2014/main" id="{726AA8AD-0A39-B925-EA00-A6B55DF079AB}"/>
              </a:ext>
            </a:extLst>
          </p:cNvPr>
          <p:cNvSpPr/>
          <p:nvPr/>
        </p:nvSpPr>
        <p:spPr>
          <a:xfrm>
            <a:off x="4721550" y="3919100"/>
            <a:ext cx="332144" cy="357528"/>
          </a:xfrm>
          <a:prstGeom prst="ellipse">
            <a:avLst/>
          </a:prstGeom>
          <a:solidFill>
            <a:srgbClr val="F8974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9168C535-BC2F-5F9A-81E3-79FADAC5B7CF}"/>
              </a:ext>
            </a:extLst>
          </p:cNvPr>
          <p:cNvSpPr/>
          <p:nvPr/>
        </p:nvSpPr>
        <p:spPr>
          <a:xfrm>
            <a:off x="7700099" y="3210438"/>
            <a:ext cx="5528570" cy="2360951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Сплоченность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Доверие и делегирование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Доброжелательность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Бесконфликтность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Творческая активность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Успешная работа</a:t>
            </a:r>
          </a:p>
          <a:p>
            <a:pPr marL="342900" indent="-342900" algn="ctr">
              <a:buFont typeface="+mj-lt"/>
              <a:buAutoNum type="arabicPeriod"/>
            </a:pPr>
            <a:endParaRPr lang="ru-RU" sz="2000" kern="1200" spc="-20" dirty="0">
              <a:solidFill>
                <a:schemeClr val="bg1"/>
              </a:solidFill>
              <a:latin typeface="Halvar Breit Rg"/>
            </a:endParaRPr>
          </a:p>
        </p:txBody>
      </p:sp>
    </p:spTree>
    <p:extLst>
      <p:ext uri="{BB962C8B-B14F-4D97-AF65-F5344CB8AC3E}">
        <p14:creationId xmlns:p14="http://schemas.microsoft.com/office/powerpoint/2010/main" val="188438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759290" y="6820243"/>
            <a:ext cx="283610" cy="2571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ru-RU" sz="1600" spc="10" dirty="0">
                <a:solidFill>
                  <a:srgbClr val="FF6B6B"/>
                </a:solidFill>
                <a:latin typeface="Montserrat Medium"/>
                <a:cs typeface="Montserrat Medium"/>
              </a:rPr>
              <a:t>8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2A02D6BB-992F-58B6-5171-4196CE64A987}"/>
              </a:ext>
            </a:extLst>
          </p:cNvPr>
          <p:cNvSpPr txBox="1">
            <a:spLocks/>
          </p:cNvSpPr>
          <p:nvPr/>
        </p:nvSpPr>
        <p:spPr>
          <a:xfrm>
            <a:off x="601794" y="733425"/>
            <a:ext cx="11119664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-20" dirty="0">
                <a:solidFill>
                  <a:srgbClr val="FF6B6B"/>
                </a:solidFill>
                <a:latin typeface="Halvar Breit Rg"/>
              </a:rPr>
              <a:t>5 этап</a:t>
            </a:r>
          </a:p>
        </p:txBody>
      </p:sp>
      <p:sp>
        <p:nvSpPr>
          <p:cNvPr id="4" name="Google Shape;132;p21">
            <a:extLst>
              <a:ext uri="{FF2B5EF4-FFF2-40B4-BE49-F238E27FC236}">
                <a16:creationId xmlns:a16="http://schemas.microsoft.com/office/drawing/2014/main" id="{12280656-F08A-5901-D8C4-B62AE6F65864}"/>
              </a:ext>
            </a:extLst>
          </p:cNvPr>
          <p:cNvSpPr txBox="1">
            <a:spLocks/>
          </p:cNvSpPr>
          <p:nvPr/>
        </p:nvSpPr>
        <p:spPr>
          <a:xfrm>
            <a:off x="1170525" y="5254297"/>
            <a:ext cx="3557530" cy="6097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ru-RU" sz="2000" dirty="0">
                <a:latin typeface="Montserrat Medium"/>
                <a:ea typeface="Montserrat Medium"/>
                <a:cs typeface="Montserrat Medium"/>
                <a:sym typeface="Montserrat Medium"/>
              </a:rPr>
              <a:t>функционирование</a:t>
            </a:r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6079FA77-F6B8-8CBF-F2C6-69A6C604C718}"/>
              </a:ext>
            </a:extLst>
          </p:cNvPr>
          <p:cNvSpPr/>
          <p:nvPr/>
        </p:nvSpPr>
        <p:spPr>
          <a:xfrm>
            <a:off x="2087481" y="2586566"/>
            <a:ext cx="9238893" cy="3217758"/>
          </a:xfrm>
          <a:custGeom>
            <a:avLst/>
            <a:gdLst/>
            <a:ahLst/>
            <a:cxnLst/>
            <a:rect l="l" t="t" r="r" b="b"/>
            <a:pathLst>
              <a:path w="164807" h="79444" extrusionOk="0">
                <a:moveTo>
                  <a:pt x="0" y="28432"/>
                </a:moveTo>
                <a:cubicBezTo>
                  <a:pt x="3786" y="36933"/>
                  <a:pt x="12717" y="79510"/>
                  <a:pt x="22718" y="79439"/>
                </a:cubicBezTo>
                <a:cubicBezTo>
                  <a:pt x="32719" y="79368"/>
                  <a:pt x="39077" y="40506"/>
                  <a:pt x="60008" y="28004"/>
                </a:cubicBezTo>
                <a:cubicBezTo>
                  <a:pt x="80939" y="15502"/>
                  <a:pt x="131803" y="8858"/>
                  <a:pt x="148305" y="4429"/>
                </a:cubicBezTo>
                <a:cubicBezTo>
                  <a:pt x="164807" y="0"/>
                  <a:pt x="157234" y="1929"/>
                  <a:pt x="159020" y="1429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Google Shape;135;p21">
            <a:extLst>
              <a:ext uri="{FF2B5EF4-FFF2-40B4-BE49-F238E27FC236}">
                <a16:creationId xmlns:a16="http://schemas.microsoft.com/office/drawing/2014/main" id="{CB7D8177-390A-AA7B-84BD-B9D6A9B643F1}"/>
              </a:ext>
            </a:extLst>
          </p:cNvPr>
          <p:cNvSpPr/>
          <p:nvPr/>
        </p:nvSpPr>
        <p:spPr>
          <a:xfrm>
            <a:off x="1908235" y="3525816"/>
            <a:ext cx="332144" cy="357528"/>
          </a:xfrm>
          <a:prstGeom prst="ellipse">
            <a:avLst/>
          </a:prstGeom>
          <a:solidFill>
            <a:srgbClr val="F8974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9" name="Google Shape;130;p21">
            <a:extLst>
              <a:ext uri="{FF2B5EF4-FFF2-40B4-BE49-F238E27FC236}">
                <a16:creationId xmlns:a16="http://schemas.microsoft.com/office/drawing/2014/main" id="{6D54B158-6A87-6DE2-05D5-3E6B453A4AA9}"/>
              </a:ext>
            </a:extLst>
          </p:cNvPr>
          <p:cNvCxnSpPr>
            <a:cxnSpLocks/>
          </p:cNvCxnSpPr>
          <p:nvPr/>
        </p:nvCxnSpPr>
        <p:spPr>
          <a:xfrm>
            <a:off x="1413046" y="6306268"/>
            <a:ext cx="10308412" cy="0"/>
          </a:xfrm>
          <a:prstGeom prst="straightConnector1">
            <a:avLst/>
          </a:prstGeom>
          <a:ln w="76200">
            <a:headEnd type="none" w="med" len="med"/>
            <a:tailEnd type="stealth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Google Shape;131;p21">
            <a:extLst>
              <a:ext uri="{FF2B5EF4-FFF2-40B4-BE49-F238E27FC236}">
                <a16:creationId xmlns:a16="http://schemas.microsoft.com/office/drawing/2014/main" id="{37F4B31C-4797-A5EC-D3E9-723E5BC040CB}"/>
              </a:ext>
            </a:extLst>
          </p:cNvPr>
          <p:cNvCxnSpPr>
            <a:cxnSpLocks/>
          </p:cNvCxnSpPr>
          <p:nvPr/>
        </p:nvCxnSpPr>
        <p:spPr>
          <a:xfrm flipV="1">
            <a:off x="1413046" y="1647825"/>
            <a:ext cx="0" cy="466396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Google Shape;132;p21">
            <a:extLst>
              <a:ext uri="{FF2B5EF4-FFF2-40B4-BE49-F238E27FC236}">
                <a16:creationId xmlns:a16="http://schemas.microsoft.com/office/drawing/2014/main" id="{7C328F72-D745-13DD-102D-BE86BED192AE}"/>
              </a:ext>
            </a:extLst>
          </p:cNvPr>
          <p:cNvSpPr txBox="1">
            <a:spLocks/>
          </p:cNvSpPr>
          <p:nvPr/>
        </p:nvSpPr>
        <p:spPr>
          <a:xfrm>
            <a:off x="1413046" y="6385277"/>
            <a:ext cx="5037495" cy="60970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ym typeface="Montserrat Medium"/>
              </a:rPr>
              <a:t>функционирование</a:t>
            </a:r>
          </a:p>
        </p:txBody>
      </p:sp>
      <p:sp>
        <p:nvSpPr>
          <p:cNvPr id="12" name="Google Shape;133;p21">
            <a:extLst>
              <a:ext uri="{FF2B5EF4-FFF2-40B4-BE49-F238E27FC236}">
                <a16:creationId xmlns:a16="http://schemas.microsoft.com/office/drawing/2014/main" id="{061B87A7-69E4-C661-CA76-6BED1B66173E}"/>
              </a:ext>
            </a:extLst>
          </p:cNvPr>
          <p:cNvSpPr txBox="1">
            <a:spLocks/>
          </p:cNvSpPr>
          <p:nvPr/>
        </p:nvSpPr>
        <p:spPr>
          <a:xfrm rot="-5400000">
            <a:off x="-1677625" y="3279315"/>
            <a:ext cx="5514246" cy="53966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ym typeface="Montserrat Medium"/>
              </a:rPr>
              <a:t>производительность</a:t>
            </a:r>
          </a:p>
        </p:txBody>
      </p:sp>
      <p:sp>
        <p:nvSpPr>
          <p:cNvPr id="13" name="Google Shape;138;p21">
            <a:extLst>
              <a:ext uri="{FF2B5EF4-FFF2-40B4-BE49-F238E27FC236}">
                <a16:creationId xmlns:a16="http://schemas.microsoft.com/office/drawing/2014/main" id="{37910278-2034-B9D3-B360-ED100876167F}"/>
              </a:ext>
            </a:extLst>
          </p:cNvPr>
          <p:cNvSpPr txBox="1">
            <a:spLocks/>
          </p:cNvSpPr>
          <p:nvPr/>
        </p:nvSpPr>
        <p:spPr>
          <a:xfrm>
            <a:off x="7723062" y="4352895"/>
            <a:ext cx="5036228" cy="75293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28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ym typeface="Montserrat Black"/>
              </a:rPr>
              <a:t>завершение</a:t>
            </a:r>
          </a:p>
        </p:txBody>
      </p:sp>
      <p:sp>
        <p:nvSpPr>
          <p:cNvPr id="5" name="Google Shape;135;p21">
            <a:extLst>
              <a:ext uri="{FF2B5EF4-FFF2-40B4-BE49-F238E27FC236}">
                <a16:creationId xmlns:a16="http://schemas.microsoft.com/office/drawing/2014/main" id="{615AC4B1-44EC-5D0D-450C-2B804CBC045E}"/>
              </a:ext>
            </a:extLst>
          </p:cNvPr>
          <p:cNvSpPr/>
          <p:nvPr/>
        </p:nvSpPr>
        <p:spPr>
          <a:xfrm>
            <a:off x="3213100" y="5571389"/>
            <a:ext cx="332144" cy="357528"/>
          </a:xfrm>
          <a:prstGeom prst="ellipse">
            <a:avLst/>
          </a:prstGeom>
          <a:solidFill>
            <a:srgbClr val="F8974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135;p21">
            <a:extLst>
              <a:ext uri="{FF2B5EF4-FFF2-40B4-BE49-F238E27FC236}">
                <a16:creationId xmlns:a16="http://schemas.microsoft.com/office/drawing/2014/main" id="{726AA8AD-0A39-B925-EA00-A6B55DF079AB}"/>
              </a:ext>
            </a:extLst>
          </p:cNvPr>
          <p:cNvSpPr/>
          <p:nvPr/>
        </p:nvSpPr>
        <p:spPr>
          <a:xfrm>
            <a:off x="4721550" y="3919100"/>
            <a:ext cx="332144" cy="357528"/>
          </a:xfrm>
          <a:prstGeom prst="ellipse">
            <a:avLst/>
          </a:prstGeom>
          <a:solidFill>
            <a:srgbClr val="F8974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59ECD2E-4826-861A-3B7B-040503F077E0}"/>
              </a:ext>
            </a:extLst>
          </p:cNvPr>
          <p:cNvCxnSpPr>
            <a:cxnSpLocks/>
          </p:cNvCxnSpPr>
          <p:nvPr/>
        </p:nvCxnSpPr>
        <p:spPr>
          <a:xfrm>
            <a:off x="10909300" y="2671734"/>
            <a:ext cx="0" cy="3367631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0FDABF84-9345-BD5B-7923-B8957B8CE1C3}"/>
              </a:ext>
            </a:extLst>
          </p:cNvPr>
          <p:cNvSpPr/>
          <p:nvPr/>
        </p:nvSpPr>
        <p:spPr>
          <a:xfrm>
            <a:off x="3370384" y="467349"/>
            <a:ext cx="5528570" cy="2360951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Взаимопонимание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Подведение итогов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Благодарность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Чувство успеха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Светлая грусть</a:t>
            </a:r>
          </a:p>
          <a:p>
            <a:pPr marL="342900" indent="-342900" algn="ctr">
              <a:buFont typeface="+mj-lt"/>
              <a:buAutoNum type="arabicPeriod"/>
            </a:pPr>
            <a:endParaRPr lang="ru-RU" sz="2000" kern="1200" spc="-20" dirty="0">
              <a:solidFill>
                <a:schemeClr val="bg1"/>
              </a:solidFill>
              <a:latin typeface="Halvar Breit Rg"/>
            </a:endParaRPr>
          </a:p>
        </p:txBody>
      </p:sp>
    </p:spTree>
    <p:extLst>
      <p:ext uri="{BB962C8B-B14F-4D97-AF65-F5344CB8AC3E}">
        <p14:creationId xmlns:p14="http://schemas.microsoft.com/office/powerpoint/2010/main" val="58399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228</Words>
  <Application>Microsoft Office PowerPoint</Application>
  <PresentationFormat>Произвольный</PresentationFormat>
  <Paragraphs>84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Montserrat Medium</vt:lpstr>
      <vt:lpstr>Halvar Breit Rg</vt:lpstr>
      <vt:lpstr>Montserrat Black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Добрино шаблон презентации</dc:title>
  <dc:creator>katana66</dc:creator>
  <cp:lastModifiedBy>katana66</cp:lastModifiedBy>
  <cp:revision>10</cp:revision>
  <dcterms:created xsi:type="dcterms:W3CDTF">2024-05-27T08:32:33Z</dcterms:created>
  <dcterms:modified xsi:type="dcterms:W3CDTF">2024-10-08T05:39:35Z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2024-05-27T00:00:00Z</vt:filetime>
  </property>
  <property fmtid="{D5CDD505-2E9C-101B-9397-08002B2CF9AE}" pid="5" name="Producer">
    <vt:lpwstr>Adobe PDF library 15.00</vt:lpwstr>
  </property>
</Properties>
</file>