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7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/>
    <p:restoredTop sz="94707"/>
  </p:normalViewPr>
  <p:slideViewPr>
    <p:cSldViewPr snapToGrid="0">
      <p:cViewPr varScale="1">
        <p:scale>
          <a:sx n="90" d="100"/>
          <a:sy n="90" d="100"/>
        </p:scale>
        <p:origin x="81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0" name="Google Shape;7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9" name="Google Shape;7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8" name="Google Shape;8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2eded30dcaf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g2eded30dcaf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2ee00e23280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" name="Google Shape;107;g2ee00e23280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2ee00e23280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g2ee00e23280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2ee00e23280_0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6" name="Google Shape;126;g2ee00e23280_0_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E4D9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13" Type="http://schemas.openxmlformats.org/officeDocument/2006/relationships/image" Target="../media/image2.png"/><Relationship Id="rId3" Type="http://schemas.openxmlformats.org/officeDocument/2006/relationships/image" Target="../media/image1.jp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3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7D5D3"/>
            </a:gs>
            <a:gs pos="38000">
              <a:srgbClr val="D7D5D3"/>
            </a:gs>
            <a:gs pos="48000">
              <a:schemeClr val="lt1"/>
            </a:gs>
            <a:gs pos="57000">
              <a:srgbClr val="D7D5D3"/>
            </a:gs>
            <a:gs pos="100000">
              <a:srgbClr val="D7D5D3"/>
            </a:gs>
          </a:gsLst>
          <a:lin ang="0" scaled="0"/>
        </a:gra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85300" y="1032725"/>
            <a:ext cx="8547300" cy="178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4300" b="1" dirty="0">
                <a:solidFill>
                  <a:srgbClr val="F27300"/>
                </a:solidFill>
              </a:rPr>
              <a:t>УЧАСТИЕ В ОБЩЕСТВЕННЫХ КОНСУЛЬТАЦИЯХ </a:t>
            </a:r>
            <a:r>
              <a:rPr lang="ru" sz="4300" b="1" dirty="0">
                <a:solidFill>
                  <a:srgbClr val="520575"/>
                </a:solidFill>
              </a:rPr>
              <a:t>И ДИАЛОГЕ</a:t>
            </a:r>
            <a:endParaRPr sz="4300" b="1" dirty="0">
              <a:solidFill>
                <a:srgbClr val="520575"/>
              </a:solidFill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510973" y="418625"/>
            <a:ext cx="1240500" cy="4617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highlight>
                <a:schemeClr val="lt1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743761" y="441725"/>
            <a:ext cx="10260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" sz="1500" b="1" i="0" u="none" strike="noStrike" cap="none">
                <a:solidFill>
                  <a:srgbClr val="F27300"/>
                </a:solidFill>
              </a:rPr>
              <a:t>УРОК </a:t>
            </a:r>
            <a:r>
              <a:rPr lang="ru" sz="1500" b="1">
                <a:solidFill>
                  <a:srgbClr val="F27300"/>
                </a:solidFill>
              </a:rPr>
              <a:t>6</a:t>
            </a:r>
            <a:endParaRPr sz="1300" b="1" i="0" u="none" strike="noStrike" cap="none">
              <a:solidFill>
                <a:srgbClr val="F27300"/>
              </a:solidFill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63125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455ED78-2FE1-C70B-04B2-44DD2D0332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6501" y="4404622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5D3"/>
        </a:solid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/>
          <p:nvPr/>
        </p:nvSpPr>
        <p:spPr>
          <a:xfrm>
            <a:off x="4255675" y="0"/>
            <a:ext cx="49014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4335200" y="303212"/>
            <a:ext cx="4781100" cy="331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800" dirty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Одной из важнейших является роль НКО как эксперта, </a:t>
            </a:r>
            <a:r>
              <a:rPr lang="ru" sz="1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мнение которого важно учитывать при принятии решений органами государственной власти.</a:t>
            </a:r>
            <a:endParaRPr sz="180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47675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800" dirty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Федеральный закон от 21 июля 2014 г. </a:t>
            </a:r>
            <a:br>
              <a:rPr lang="ru" sz="1800" dirty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ru" sz="1800" dirty="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№ 212-ФЗ «Об основах общественного контроля в Российской Федерации» </a:t>
            </a:r>
            <a:r>
              <a:rPr lang="ru" sz="1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установил следующие формы общественного контроля:</a:t>
            </a:r>
            <a:endParaRPr sz="180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ourier New" panose="02070309020205020404" pitchFamily="49" charset="0"/>
              <a:buChar char="o"/>
            </a:pPr>
            <a:endParaRPr sz="180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Общественный мониторинг</a:t>
            </a:r>
            <a:endParaRPr sz="180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Общественная проверка</a:t>
            </a:r>
            <a:endParaRPr sz="180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Общественная экспертиза</a:t>
            </a:r>
            <a:endParaRPr sz="180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Общественное обсуждение</a:t>
            </a:r>
            <a:endParaRPr sz="180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Общественные (публичные) слушания</a:t>
            </a:r>
            <a:endParaRPr sz="180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 dirty="0">
              <a:solidFill>
                <a:srgbClr val="52057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5" name="Google Shape;65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6870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39992">
            <a:off x="1342323" y="2269956"/>
            <a:ext cx="2469095" cy="2408179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4"/>
          <p:cNvSpPr txBox="1"/>
          <p:nvPr/>
        </p:nvSpPr>
        <p:spPr>
          <a:xfrm>
            <a:off x="718039" y="1464806"/>
            <a:ext cx="3416576" cy="12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F27300"/>
                </a:solidFill>
              </a:rPr>
              <a:t>КАКИЕ СУЩЕСТВУЮТ ФОРМЫ ОБЩЕСТВЕННОГО КОНТРОЛЯ?</a:t>
            </a:r>
            <a:endParaRPr lang="ru-RU" sz="2000" dirty="0">
              <a:solidFill>
                <a:schemeClr val="dk2"/>
              </a:solidFill>
            </a:endParaRP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3807CD1A-855B-CF8F-1765-A15CDA6C9419}"/>
              </a:ext>
            </a:extLst>
          </p:cNvPr>
          <p:cNvSpPr/>
          <p:nvPr/>
        </p:nvSpPr>
        <p:spPr>
          <a:xfrm>
            <a:off x="296870" y="1637031"/>
            <a:ext cx="341644" cy="341644"/>
          </a:xfrm>
          <a:prstGeom prst="ellipse">
            <a:avLst/>
          </a:prstGeom>
          <a:noFill/>
          <a:ln w="28575">
            <a:solidFill>
              <a:srgbClr val="F27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27300"/>
                </a:solidFill>
              </a:rPr>
              <a:t>1</a:t>
            </a:r>
          </a:p>
        </p:txBody>
      </p:sp>
      <p:pic>
        <p:nvPicPr>
          <p:cNvPr id="4" name="Рисунок 3" descr="Документ со сплошной заливкой">
            <a:extLst>
              <a:ext uri="{FF2B5EF4-FFF2-40B4-BE49-F238E27FC236}">
                <a16:creationId xmlns:a16="http://schemas.microsoft.com/office/drawing/2014/main" id="{EB1EF6CB-9B72-A7BA-17A8-9D37349F87F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294425" y="1821478"/>
            <a:ext cx="593073" cy="593073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42919AD-44BA-4AAC-0B4D-82E51505D7D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34859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5D3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15"/>
          <p:cNvPicPr preferRelativeResize="0"/>
          <p:nvPr/>
        </p:nvPicPr>
        <p:blipFill rotWithShape="1">
          <a:blip r:embed="rId3">
            <a:alphaModFix/>
          </a:blip>
          <a:srcRect r="6899"/>
          <a:stretch/>
        </p:blipFill>
        <p:spPr>
          <a:xfrm>
            <a:off x="5696946" y="3957350"/>
            <a:ext cx="3333843" cy="118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40000">
            <a:off x="6689611" y="-154207"/>
            <a:ext cx="2628000" cy="2563200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6526590" y="2054481"/>
            <a:ext cx="2413622" cy="1568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F27300"/>
                </a:solidFill>
              </a:rPr>
              <a:t>ЧТО ТАКОЕ ОБЩЕСТВЕННЫЙ МОНИТОРИНГ И ПРОВЕРКА?</a:t>
            </a:r>
            <a:endParaRPr lang="ru-RU" sz="2000" dirty="0">
              <a:solidFill>
                <a:srgbClr val="F27300"/>
              </a:solidFill>
            </a:endParaRPr>
          </a:p>
        </p:txBody>
      </p:sp>
      <p:sp>
        <p:nvSpPr>
          <p:cNvPr id="75" name="Google Shape;75;p15"/>
          <p:cNvSpPr/>
          <p:nvPr/>
        </p:nvSpPr>
        <p:spPr>
          <a:xfrm flipH="1">
            <a:off x="0" y="0"/>
            <a:ext cx="58128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15"/>
          <p:cNvSpPr txBox="1"/>
          <p:nvPr/>
        </p:nvSpPr>
        <p:spPr>
          <a:xfrm flipH="1">
            <a:off x="504166" y="515509"/>
            <a:ext cx="4955486" cy="43703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b="1" dirty="0">
                <a:solidFill>
                  <a:srgbClr val="7030A0"/>
                </a:solidFill>
              </a:rPr>
              <a:t>Общественный мониторинг</a:t>
            </a:r>
            <a:r>
              <a:rPr lang="ru" sz="1600" dirty="0">
                <a:solidFill>
                  <a:srgbClr val="7030A0"/>
                </a:solidFill>
              </a:rPr>
              <a:t> – </a:t>
            </a:r>
            <a:r>
              <a:rPr lang="ru" sz="1600" dirty="0">
                <a:solidFill>
                  <a:schemeClr val="tx1"/>
                </a:solidFill>
              </a:rPr>
              <a:t>постоянное (систематическое) или временное наблюдение за деятельностью органов государственной власти, органов МСУ, государственных и муниципальных организаций, иных органов и организаций.</a:t>
            </a:r>
            <a:endParaRPr sz="16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rgbClr val="F273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b="1" dirty="0">
                <a:solidFill>
                  <a:srgbClr val="7030A0"/>
                </a:solidFill>
              </a:rPr>
              <a:t>Общественная проверка</a:t>
            </a:r>
            <a:r>
              <a:rPr lang="ru" sz="1600" dirty="0">
                <a:solidFill>
                  <a:srgbClr val="7030A0"/>
                </a:solidFill>
              </a:rPr>
              <a:t> – </a:t>
            </a:r>
            <a:r>
              <a:rPr lang="ru" sz="1600" dirty="0">
                <a:solidFill>
                  <a:schemeClr val="tx1"/>
                </a:solidFill>
              </a:rPr>
              <a:t>совокупность действий по сбору и анализу информации, проверке фактов и обстоятельств, касающихся общественно значимой деятельности органов государственной власти, органов МСУ, государственных и муниципальных организаций, а также деятельности, затрагивающей права и свободы человека и гражданина, права и законные интересы общественных объединений и иных негосударственных НКО.</a:t>
            </a:r>
            <a:endParaRPr sz="1600" dirty="0">
              <a:solidFill>
                <a:schemeClr val="tx1"/>
              </a:solidFill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rgbClr val="F27300"/>
              </a:solidFill>
            </a:endParaRP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5C4B4CE2-0AE4-5EBD-BCBD-76EE8ED27B9E}"/>
              </a:ext>
            </a:extLst>
          </p:cNvPr>
          <p:cNvSpPr/>
          <p:nvPr/>
        </p:nvSpPr>
        <p:spPr>
          <a:xfrm>
            <a:off x="6163659" y="2203088"/>
            <a:ext cx="341644" cy="341644"/>
          </a:xfrm>
          <a:prstGeom prst="ellipse">
            <a:avLst/>
          </a:prstGeom>
          <a:noFill/>
          <a:ln w="28575">
            <a:solidFill>
              <a:srgbClr val="F27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27300"/>
                </a:solidFill>
              </a:rPr>
              <a:t>2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6C025F5-78CD-FBD9-B259-1B1DA6AA377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34936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5D3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6"/>
          <p:cNvSpPr/>
          <p:nvPr/>
        </p:nvSpPr>
        <p:spPr>
          <a:xfrm>
            <a:off x="3581400" y="0"/>
            <a:ext cx="55626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6"/>
          <p:cNvSpPr txBox="1"/>
          <p:nvPr/>
        </p:nvSpPr>
        <p:spPr>
          <a:xfrm flipH="1">
            <a:off x="710159" y="1763693"/>
            <a:ext cx="2661000" cy="11079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F27300"/>
                </a:solidFill>
              </a:rPr>
              <a:t>ЧТО ТАКОЕ ОБЩЕСТВЕННАЯ ЭКСПЕРТИЗА?</a:t>
            </a:r>
          </a:p>
        </p:txBody>
      </p:sp>
      <p:pic>
        <p:nvPicPr>
          <p:cNvPr id="83" name="Google Shape;8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5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16"/>
          <p:cNvSpPr txBox="1"/>
          <p:nvPr/>
        </p:nvSpPr>
        <p:spPr>
          <a:xfrm>
            <a:off x="3898551" y="378278"/>
            <a:ext cx="5096100" cy="50859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b="1" dirty="0">
                <a:solidFill>
                  <a:srgbClr val="520575"/>
                </a:solidFill>
              </a:rPr>
              <a:t>Общественная экспертиза</a:t>
            </a:r>
            <a:r>
              <a:rPr lang="ru" sz="1800" dirty="0">
                <a:solidFill>
                  <a:srgbClr val="520575"/>
                </a:solidFill>
              </a:rPr>
              <a:t> – </a:t>
            </a:r>
            <a:r>
              <a:rPr lang="ru" sz="1800" dirty="0">
                <a:solidFill>
                  <a:schemeClr val="tx1"/>
                </a:solidFill>
              </a:rPr>
              <a:t>основанные на использовании специальных знаний и (или) опыта специалистов, анализ и оценка актов, проектов актов, решений, проектов решений, документов и других материалов, действий (бездействия) органов государственной власти, органов МСУ, государственных и муниципальных организаций. </a:t>
            </a:r>
            <a:endParaRPr sz="18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dirty="0">
                <a:solidFill>
                  <a:schemeClr val="tx1"/>
                </a:solidFill>
              </a:rPr>
              <a:t>Проверка их соответствия требованиям законодательства, а также проверка соблюдения прав и свобод человека и гражданина, прав и законных интересов общественных объединений и иных негосударственных НКО.</a:t>
            </a:r>
            <a:endParaRPr sz="1800" dirty="0">
              <a:solidFill>
                <a:schemeClr val="tx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rgbClr val="520575"/>
              </a:solidFill>
            </a:endParaRPr>
          </a:p>
          <a:p>
            <a:pPr marL="0" lvl="0" indent="0" algn="l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 dirty="0">
              <a:solidFill>
                <a:srgbClr val="520575"/>
              </a:solidFill>
            </a:endParaRPr>
          </a:p>
        </p:txBody>
      </p:sp>
      <p:pic>
        <p:nvPicPr>
          <p:cNvPr id="85" name="Google Shape;85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40000">
            <a:off x="1211617" y="2285267"/>
            <a:ext cx="2628000" cy="25632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Овал 2">
            <a:extLst>
              <a:ext uri="{FF2B5EF4-FFF2-40B4-BE49-F238E27FC236}">
                <a16:creationId xmlns:a16="http://schemas.microsoft.com/office/drawing/2014/main" id="{50CEA588-4F1A-BCED-4B51-6173D1F7B934}"/>
              </a:ext>
            </a:extLst>
          </p:cNvPr>
          <p:cNvSpPr/>
          <p:nvPr/>
        </p:nvSpPr>
        <p:spPr>
          <a:xfrm>
            <a:off x="296870" y="1906998"/>
            <a:ext cx="341644" cy="341644"/>
          </a:xfrm>
          <a:prstGeom prst="ellipse">
            <a:avLst/>
          </a:prstGeom>
          <a:noFill/>
          <a:ln w="28575">
            <a:solidFill>
              <a:srgbClr val="F27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27300"/>
                </a:solidFill>
              </a:rPr>
              <a:t>3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D353CF0-362F-6199-A495-DF4486E56BF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8514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5D3"/>
        </a:solid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7"/>
          <p:cNvSpPr txBox="1"/>
          <p:nvPr/>
        </p:nvSpPr>
        <p:spPr>
          <a:xfrm flipH="1">
            <a:off x="4740625" y="1232700"/>
            <a:ext cx="40404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1" name="Google Shape;91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63125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40000">
            <a:off x="6309474" y="-181225"/>
            <a:ext cx="2628000" cy="25632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7"/>
          <p:cNvSpPr txBox="1"/>
          <p:nvPr/>
        </p:nvSpPr>
        <p:spPr>
          <a:xfrm>
            <a:off x="6416601" y="1848153"/>
            <a:ext cx="2779200" cy="11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dirty="0">
                <a:solidFill>
                  <a:srgbClr val="F27300"/>
                </a:solidFill>
              </a:rPr>
              <a:t>ЧТО ТАКОЕ ОБЩЕСТВЕННЫЕ ОБСУЖДЕНИЯ </a:t>
            </a:r>
            <a:br>
              <a:rPr lang="ru-RU" sz="2000" b="1" dirty="0">
                <a:solidFill>
                  <a:srgbClr val="F27300"/>
                </a:solidFill>
              </a:rPr>
            </a:br>
            <a:r>
              <a:rPr lang="ru-RU" sz="2000" b="1" dirty="0">
                <a:solidFill>
                  <a:srgbClr val="F27300"/>
                </a:solidFill>
              </a:rPr>
              <a:t>И ПУБЛИЧНЫЕ СЛУШАНИЯМИ?</a:t>
            </a:r>
          </a:p>
        </p:txBody>
      </p:sp>
      <p:sp>
        <p:nvSpPr>
          <p:cNvPr id="94" name="Google Shape;94;p17"/>
          <p:cNvSpPr/>
          <p:nvPr/>
        </p:nvSpPr>
        <p:spPr>
          <a:xfrm>
            <a:off x="0" y="0"/>
            <a:ext cx="57342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7"/>
          <p:cNvSpPr txBox="1"/>
          <p:nvPr/>
        </p:nvSpPr>
        <p:spPr>
          <a:xfrm flipH="1">
            <a:off x="547593" y="355957"/>
            <a:ext cx="4941514" cy="48087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b="1" dirty="0">
                <a:solidFill>
                  <a:srgbClr val="7030A0"/>
                </a:solidFill>
              </a:rPr>
              <a:t>Обсуждение </a:t>
            </a:r>
            <a:r>
              <a:rPr lang="ru" sz="1600" dirty="0">
                <a:solidFill>
                  <a:srgbClr val="7030A0"/>
                </a:solidFill>
              </a:rPr>
              <a:t>- </a:t>
            </a:r>
            <a:r>
              <a:rPr lang="ru" sz="1600" dirty="0">
                <a:solidFill>
                  <a:schemeClr val="tx1"/>
                </a:solidFill>
              </a:rPr>
              <a:t>публичное обсуждение общественно значимых вопросов, проектов решений с участием уполномоченных лиц государственной власти, органов МСУ, представителей граждан и общественных объединений, интересы которых затрагиваются соответствующим решением.</a:t>
            </a:r>
            <a:endParaRPr sz="16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b="1" dirty="0">
                <a:solidFill>
                  <a:srgbClr val="7030A0"/>
                </a:solidFill>
              </a:rPr>
              <a:t>Слушания </a:t>
            </a:r>
            <a:r>
              <a:rPr lang="ru" sz="1600" dirty="0">
                <a:solidFill>
                  <a:srgbClr val="7030A0"/>
                </a:solidFill>
              </a:rPr>
              <a:t>- </a:t>
            </a:r>
            <a:r>
              <a:rPr lang="ru" sz="1600" dirty="0">
                <a:solidFill>
                  <a:schemeClr val="tx1"/>
                </a:solidFill>
              </a:rPr>
              <a:t>собрание граждан, организуемое субъектом общественного контроля, органами государственной власти и органами МСУ, государственными и муниципальными организациями, для обсуждения вопросов, касающихся деятельности указанных органов организаций, с особой общественной значимостью или затрагивающих права и свободы человека, граждан и НКО.</a:t>
            </a:r>
            <a:endParaRPr sz="1600" dirty="0">
              <a:solidFill>
                <a:schemeClr val="tx1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rgbClr val="F27300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rgbClr val="F273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2"/>
              </a:solidFill>
            </a:endParaRP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9E8F1D8C-3D51-A0A6-E26E-D7CD144D26E8}"/>
              </a:ext>
            </a:extLst>
          </p:cNvPr>
          <p:cNvSpPr/>
          <p:nvPr/>
        </p:nvSpPr>
        <p:spPr>
          <a:xfrm>
            <a:off x="6074957" y="1959938"/>
            <a:ext cx="341644" cy="341644"/>
          </a:xfrm>
          <a:prstGeom prst="ellipse">
            <a:avLst/>
          </a:prstGeom>
          <a:noFill/>
          <a:ln w="28575">
            <a:solidFill>
              <a:srgbClr val="F27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27300"/>
                </a:solidFill>
              </a:rPr>
              <a:t>4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50F123A-4877-168C-C08F-50719F217FE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34936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5D3"/>
        </a:solidFill>
        <a:effectLst/>
      </p:bgPr>
    </p:bg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8"/>
          <p:cNvSpPr txBox="1"/>
          <p:nvPr/>
        </p:nvSpPr>
        <p:spPr>
          <a:xfrm flipH="1">
            <a:off x="714714" y="1506106"/>
            <a:ext cx="2523961" cy="14157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-RU" sz="2000" b="1" dirty="0">
                <a:solidFill>
                  <a:srgbClr val="F27300"/>
                </a:solidFill>
              </a:rPr>
              <a:t>В ЧЕМ ЗАКЛЮЧАЕТСЯ ПРОЦЕДУРА ОРВ?</a:t>
            </a:r>
          </a:p>
        </p:txBody>
      </p:sp>
      <p:pic>
        <p:nvPicPr>
          <p:cNvPr id="101" name="Google Shape;101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540000">
            <a:off x="-512201" y="1915183"/>
            <a:ext cx="2628000" cy="2563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Google Shape;102;p18"/>
          <p:cNvPicPr preferRelativeResize="0"/>
          <p:nvPr/>
        </p:nvPicPr>
        <p:blipFill rotWithShape="1">
          <a:blip r:embed="rId4">
            <a:alphaModFix/>
          </a:blip>
          <a:srcRect l="5336"/>
          <a:stretch/>
        </p:blipFill>
        <p:spPr>
          <a:xfrm>
            <a:off x="104503" y="3957350"/>
            <a:ext cx="3389810" cy="1186150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18"/>
          <p:cNvSpPr/>
          <p:nvPr/>
        </p:nvSpPr>
        <p:spPr>
          <a:xfrm>
            <a:off x="3304925" y="0"/>
            <a:ext cx="58395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8"/>
          <p:cNvSpPr txBox="1"/>
          <p:nvPr/>
        </p:nvSpPr>
        <p:spPr>
          <a:xfrm>
            <a:off x="3581424" y="139339"/>
            <a:ext cx="5188109" cy="49090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b="1" dirty="0">
                <a:solidFill>
                  <a:srgbClr val="520575"/>
                </a:solidFill>
              </a:rPr>
              <a:t>Оценка регулирующего воздействия </a:t>
            </a:r>
            <a:r>
              <a:rPr lang="ru" sz="1600" dirty="0">
                <a:solidFill>
                  <a:schemeClr val="tx1"/>
                </a:solidFill>
              </a:rPr>
              <a:t>- механизм для анализа новых нормативно-правовых актов до их принятия и возможных последствия их введения.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dirty="0">
                <a:solidFill>
                  <a:schemeClr val="tx1"/>
                </a:solidFill>
              </a:rPr>
              <a:t>Помогает снизить риски и повысить качество государственного управления.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ru" sz="1600" dirty="0">
              <a:solidFill>
                <a:srgbClr val="520575"/>
              </a:solidFill>
            </a:endParaRPr>
          </a:p>
          <a:p>
            <a:pPr marL="534988" lvl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dirty="0">
                <a:solidFill>
                  <a:srgbClr val="520575"/>
                </a:solidFill>
              </a:rPr>
              <a:t>Федеральный закон «Об оценочной деятельности в Российской Федерации</a:t>
            </a:r>
            <a:r>
              <a:rPr lang="ru" sz="1600" dirty="0">
                <a:solidFill>
                  <a:schemeClr val="tx1"/>
                </a:solidFill>
              </a:rPr>
              <a:t>», определяющий общие принципы проведения ОРВ. </a:t>
            </a:r>
            <a:endParaRPr sz="1600" dirty="0">
              <a:solidFill>
                <a:schemeClr val="tx1"/>
              </a:solidFill>
            </a:endParaRPr>
          </a:p>
          <a:p>
            <a:pPr marL="534988" lvl="0" algn="l" rtl="0">
              <a:spcBef>
                <a:spcPts val="0"/>
              </a:spcBef>
              <a:spcAft>
                <a:spcPts val="0"/>
              </a:spcAft>
              <a:buNone/>
            </a:pPr>
            <a:endParaRPr lang="ru" sz="1600" dirty="0">
              <a:solidFill>
                <a:srgbClr val="520575"/>
              </a:solidFill>
            </a:endParaRPr>
          </a:p>
          <a:p>
            <a:pPr marL="534988" lvl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dirty="0">
                <a:solidFill>
                  <a:srgbClr val="520575"/>
                </a:solidFill>
              </a:rPr>
              <a:t>Постановление Правительства РФ №831, </a:t>
            </a:r>
            <a:r>
              <a:rPr lang="ru" sz="1600" dirty="0">
                <a:solidFill>
                  <a:schemeClr val="tx1"/>
                </a:solidFill>
              </a:rPr>
              <a:t>устанавливающее правила проведения публичных консультаций при разработке проектов нормативно-правовых актов.</a:t>
            </a:r>
            <a:endParaRPr sz="1600" dirty="0">
              <a:solidFill>
                <a:schemeClr val="tx1"/>
              </a:solidFill>
            </a:endParaRPr>
          </a:p>
          <a:p>
            <a:pPr marL="534988" lvl="0" algn="l" rtl="0">
              <a:spcBef>
                <a:spcPts val="0"/>
              </a:spcBef>
              <a:spcAft>
                <a:spcPts val="0"/>
              </a:spcAft>
              <a:buNone/>
            </a:pPr>
            <a:endParaRPr lang="ru" sz="1600" dirty="0">
              <a:solidFill>
                <a:srgbClr val="520575"/>
              </a:solidFill>
            </a:endParaRPr>
          </a:p>
          <a:p>
            <a:pPr marL="534988" lvl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dirty="0">
                <a:solidFill>
                  <a:srgbClr val="520575"/>
                </a:solidFill>
              </a:rPr>
              <a:t>Приказ Минэкономразвития России №470, </a:t>
            </a:r>
            <a:r>
              <a:rPr lang="ru" sz="1600" dirty="0">
                <a:solidFill>
                  <a:schemeClr val="tx1"/>
                </a:solidFill>
              </a:rPr>
              <a:t>утверждающий методику проведения ОРВ.</a:t>
            </a:r>
            <a:endParaRPr sz="16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rgbClr val="520575"/>
              </a:solidFill>
            </a:endParaRP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00F8FF7A-2F37-E442-EC10-8D36C3B6D8D0}"/>
              </a:ext>
            </a:extLst>
          </p:cNvPr>
          <p:cNvSpPr/>
          <p:nvPr/>
        </p:nvSpPr>
        <p:spPr>
          <a:xfrm>
            <a:off x="339945" y="1668608"/>
            <a:ext cx="341644" cy="341644"/>
          </a:xfrm>
          <a:prstGeom prst="ellipse">
            <a:avLst/>
          </a:prstGeom>
          <a:noFill/>
          <a:ln w="28575">
            <a:solidFill>
              <a:srgbClr val="F27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27300"/>
                </a:solidFill>
              </a:rPr>
              <a:t>5</a:t>
            </a:r>
          </a:p>
        </p:txBody>
      </p:sp>
      <p:pic>
        <p:nvPicPr>
          <p:cNvPr id="6" name="Рисунок 5" descr="Документ со сплошной заливкой">
            <a:extLst>
              <a:ext uri="{FF2B5EF4-FFF2-40B4-BE49-F238E27FC236}">
                <a16:creationId xmlns:a16="http://schemas.microsoft.com/office/drawing/2014/main" id="{6B329F06-05DF-F473-E471-FE7ED2207C5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546590" y="1725407"/>
            <a:ext cx="593073" cy="593073"/>
          </a:xfrm>
          <a:prstGeom prst="rect">
            <a:avLst/>
          </a:prstGeom>
        </p:spPr>
      </p:pic>
      <p:pic>
        <p:nvPicPr>
          <p:cNvPr id="7" name="Рисунок 6" descr="Документ со сплошной заливкой">
            <a:extLst>
              <a:ext uri="{FF2B5EF4-FFF2-40B4-BE49-F238E27FC236}">
                <a16:creationId xmlns:a16="http://schemas.microsoft.com/office/drawing/2014/main" id="{BB96B374-54E2-C9E1-76CC-061D6BBD1F6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556779" y="2958578"/>
            <a:ext cx="593073" cy="593073"/>
          </a:xfrm>
          <a:prstGeom prst="rect">
            <a:avLst/>
          </a:prstGeom>
        </p:spPr>
      </p:pic>
      <p:pic>
        <p:nvPicPr>
          <p:cNvPr id="8" name="Рисунок 7" descr="Документ со сплошной заливкой">
            <a:extLst>
              <a:ext uri="{FF2B5EF4-FFF2-40B4-BE49-F238E27FC236}">
                <a16:creationId xmlns:a16="http://schemas.microsoft.com/office/drawing/2014/main" id="{983230F8-9789-B441-87AB-AC144B9D10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546590" y="4056072"/>
            <a:ext cx="593073" cy="593073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0B22E55-109A-D9AB-F024-E3B0265C45C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1425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5D3"/>
        </a:solidFill>
        <a:effectLst/>
      </p:bgPr>
    </p:bg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63125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40000">
            <a:off x="6331692" y="-326686"/>
            <a:ext cx="2628000" cy="25632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19"/>
          <p:cNvSpPr txBox="1"/>
          <p:nvPr/>
        </p:nvSpPr>
        <p:spPr>
          <a:xfrm>
            <a:off x="6322384" y="1747159"/>
            <a:ext cx="2749978" cy="1953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F27300"/>
                </a:solidFill>
              </a:rPr>
              <a:t>КАКУЮ РОЛЬ ИГРАЮТ НКО </a:t>
            </a:r>
            <a:br>
              <a:rPr lang="ru-RU" sz="2000" b="1" dirty="0">
                <a:solidFill>
                  <a:srgbClr val="F27300"/>
                </a:solidFill>
              </a:rPr>
            </a:br>
            <a:r>
              <a:rPr lang="ru-RU" sz="2000" b="1" dirty="0">
                <a:solidFill>
                  <a:srgbClr val="F27300"/>
                </a:solidFill>
              </a:rPr>
              <a:t>В ПРОЦЕССЕ ОРВ И ПУБЛИЧНЫХ КОНСУЛЬТАЦИЯХ?</a:t>
            </a:r>
            <a:endParaRPr lang="ru-RU" sz="2000" dirty="0">
              <a:solidFill>
                <a:srgbClr val="F27300"/>
              </a:solidFill>
            </a:endParaRPr>
          </a:p>
        </p:txBody>
      </p:sp>
      <p:sp>
        <p:nvSpPr>
          <p:cNvPr id="112" name="Google Shape;112;p19"/>
          <p:cNvSpPr/>
          <p:nvPr/>
        </p:nvSpPr>
        <p:spPr>
          <a:xfrm flipH="1">
            <a:off x="-75" y="0"/>
            <a:ext cx="55071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19"/>
          <p:cNvSpPr txBox="1"/>
          <p:nvPr/>
        </p:nvSpPr>
        <p:spPr>
          <a:xfrm flipH="1">
            <a:off x="131025" y="805063"/>
            <a:ext cx="5244900" cy="39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экспертные знания </a:t>
            </a:r>
            <a:endParaRPr sz="1900" dirty="0">
              <a:solidFill>
                <a:schemeClr val="tx1"/>
              </a:solidFill>
            </a:endParaRPr>
          </a:p>
          <a:p>
            <a:pPr marL="8001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опыт в определенной области</a:t>
            </a:r>
            <a:endParaRPr sz="1900" dirty="0">
              <a:solidFill>
                <a:schemeClr val="tx1"/>
              </a:solidFill>
            </a:endParaRPr>
          </a:p>
          <a:p>
            <a:pPr marL="8001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представление интересов различных групп населения</a:t>
            </a: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участию в публичных консультациях, где им предоставляется возможность высказать свое мнение </a:t>
            </a:r>
            <a:endParaRPr sz="1900" dirty="0">
              <a:solidFill>
                <a:schemeClr val="tx1"/>
              </a:solidFill>
            </a:endParaRPr>
          </a:p>
          <a:p>
            <a:pPr marL="8001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независимая оценка регулирующего воздействия</a:t>
            </a:r>
            <a:endParaRPr sz="1900" dirty="0">
              <a:solidFill>
                <a:schemeClr val="tx1"/>
              </a:solidFill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rgbClr val="F27300"/>
              </a:solidFill>
            </a:endParaRP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C2BB92D5-8F33-F75C-E45B-AFAA1E14DDDE}"/>
              </a:ext>
            </a:extLst>
          </p:cNvPr>
          <p:cNvSpPr/>
          <p:nvPr/>
        </p:nvSpPr>
        <p:spPr>
          <a:xfrm>
            <a:off x="5980740" y="1871868"/>
            <a:ext cx="341644" cy="341644"/>
          </a:xfrm>
          <a:prstGeom prst="ellipse">
            <a:avLst/>
          </a:prstGeom>
          <a:noFill/>
          <a:ln w="28575">
            <a:solidFill>
              <a:srgbClr val="F27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27300"/>
                </a:solidFill>
              </a:rPr>
              <a:t>6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AA9E16B-B87C-FF72-75DE-FFFABA4DD12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34936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5D3"/>
        </a:solidFill>
        <a:effectLst/>
      </p:bgPr>
    </p:bg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0"/>
          <p:cNvSpPr/>
          <p:nvPr/>
        </p:nvSpPr>
        <p:spPr>
          <a:xfrm>
            <a:off x="3794275" y="0"/>
            <a:ext cx="53496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9" name="Google Shape;119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3738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20"/>
          <p:cNvSpPr txBox="1"/>
          <p:nvPr/>
        </p:nvSpPr>
        <p:spPr>
          <a:xfrm>
            <a:off x="3764900" y="412625"/>
            <a:ext cx="5257180" cy="54553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Участие в организации Всероссийского онлайн голосования за новые объекты благоустройства в рамках федерального проекта «Формирование комфортной городской среды» нацпроекта «Жилье и городская среда», инициированного Президентом России.</a:t>
            </a: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Вклад волонтеров </a:t>
            </a: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Работа в рамках общественных палат и общественных советов при федеральных органах исполнительной власти.</a:t>
            </a:r>
            <a:endParaRPr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rgbClr val="520575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600" b="1" dirty="0">
              <a:solidFill>
                <a:srgbClr val="520575"/>
              </a:solidFill>
            </a:endParaRPr>
          </a:p>
          <a:p>
            <a:pPr marL="0" lvl="0" indent="0" algn="l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 dirty="0">
              <a:solidFill>
                <a:srgbClr val="520575"/>
              </a:solidFill>
            </a:endParaRPr>
          </a:p>
        </p:txBody>
      </p:sp>
      <p:sp>
        <p:nvSpPr>
          <p:cNvPr id="121" name="Google Shape;121;p20"/>
          <p:cNvSpPr txBox="1"/>
          <p:nvPr/>
        </p:nvSpPr>
        <p:spPr>
          <a:xfrm flipH="1">
            <a:off x="711760" y="1241203"/>
            <a:ext cx="2631295" cy="2031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endParaRPr lang="ru-RU" sz="2000" b="1" dirty="0">
              <a:solidFill>
                <a:srgbClr val="F27300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F27300"/>
                </a:solidFill>
              </a:rPr>
              <a:t>КАКАЯ РОЛЬ НКО В ПОСТРОЕНИИ ДИАЛОГА МЕЖДУ ГОСПРОГРАММАМИ И ЖИТЕЛЯМИ?</a:t>
            </a:r>
          </a:p>
        </p:txBody>
      </p:sp>
      <p:pic>
        <p:nvPicPr>
          <p:cNvPr id="122" name="Google Shape;122;p20"/>
          <p:cNvPicPr preferRelativeResize="0"/>
          <p:nvPr/>
        </p:nvPicPr>
        <p:blipFill rotWithShape="1">
          <a:blip r:embed="rId4">
            <a:alphaModFix/>
          </a:blip>
          <a:srcRect l="1350" t="8820" r="-1349" b="-8819"/>
          <a:stretch/>
        </p:blipFill>
        <p:spPr>
          <a:xfrm rot="540000">
            <a:off x="1564436" y="2606547"/>
            <a:ext cx="2628000" cy="2563200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20"/>
          <p:cNvSpPr txBox="1"/>
          <p:nvPr/>
        </p:nvSpPr>
        <p:spPr>
          <a:xfrm>
            <a:off x="-2824925" y="-244675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B5E53CB2-E391-0C6A-DB4E-DD3F3F86F215}"/>
              </a:ext>
            </a:extLst>
          </p:cNvPr>
          <p:cNvSpPr/>
          <p:nvPr/>
        </p:nvSpPr>
        <p:spPr>
          <a:xfrm>
            <a:off x="339945" y="1668608"/>
            <a:ext cx="341644" cy="341644"/>
          </a:xfrm>
          <a:prstGeom prst="ellipse">
            <a:avLst/>
          </a:prstGeom>
          <a:noFill/>
          <a:ln w="28575">
            <a:solidFill>
              <a:srgbClr val="F27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27300"/>
                </a:solidFill>
              </a:rPr>
              <a:t>7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09BC40E-6D00-D20A-EB7D-E4EEB929E02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1727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5D3"/>
        </a:solid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8" name="Google Shape;128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63125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40000">
            <a:off x="6202827" y="-181227"/>
            <a:ext cx="2628000" cy="2563200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21"/>
          <p:cNvSpPr txBox="1"/>
          <p:nvPr/>
        </p:nvSpPr>
        <p:spPr>
          <a:xfrm>
            <a:off x="6211202" y="1758193"/>
            <a:ext cx="2682559" cy="2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F27300"/>
                </a:solidFill>
              </a:rPr>
              <a:t>КАК ПООЩРЯЕТСЯ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F27300"/>
                </a:solidFill>
              </a:rPr>
              <a:t>ВНОСИМЫЙ ВОЛОНТЕРАМИ ВКЛАД В БЛАГОУСТРОЙСТВО ГОРОДОВ ?</a:t>
            </a:r>
            <a:endParaRPr lang="ru-RU" sz="2000" dirty="0">
              <a:solidFill>
                <a:srgbClr val="F27300"/>
              </a:solidFill>
            </a:endParaRPr>
          </a:p>
        </p:txBody>
      </p:sp>
      <p:sp>
        <p:nvSpPr>
          <p:cNvPr id="131" name="Google Shape;131;p21"/>
          <p:cNvSpPr/>
          <p:nvPr/>
        </p:nvSpPr>
        <p:spPr>
          <a:xfrm flipH="1">
            <a:off x="-125" y="0"/>
            <a:ext cx="54285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21"/>
          <p:cNvSpPr txBox="1"/>
          <p:nvPr/>
        </p:nvSpPr>
        <p:spPr>
          <a:xfrm flipH="1">
            <a:off x="854173" y="150032"/>
            <a:ext cx="4499292" cy="51090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r>
              <a:rPr lang="ru-RU" sz="1600" dirty="0">
                <a:solidFill>
                  <a:schemeClr val="tx1"/>
                </a:solidFill>
              </a:rPr>
              <a:t>Благодарственные письма от Президента РФ, руководителей Администрации Президента, Правительства и Минстроя России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ru" sz="16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dirty="0">
                <a:solidFill>
                  <a:schemeClr val="tx1"/>
                </a:solidFill>
              </a:rPr>
              <a:t>Герои в федеральных и региональных СМИ, Стажировки в Министерстве строительства и ЖКХ, АНО «Национальные приоритеты», Экскурсии в VK-офис, МГУ, МАРХИ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ru" sz="16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dirty="0">
                <a:solidFill>
                  <a:schemeClr val="tx1"/>
                </a:solidFill>
              </a:rPr>
              <a:t>Встречи с урбанистами и архитекторами страны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ru" sz="16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dirty="0">
                <a:solidFill>
                  <a:schemeClr val="tx1"/>
                </a:solidFill>
              </a:rPr>
              <a:t>Промокоды на продукты экосистемы сервисов Сбера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ru" sz="16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>
                <a:solidFill>
                  <a:schemeClr val="tx1"/>
                </a:solidFill>
              </a:rPr>
              <a:t>И</a:t>
            </a:r>
            <a:r>
              <a:rPr lang="ru" sz="1600" dirty="0">
                <a:solidFill>
                  <a:schemeClr val="tx1"/>
                </a:solidFill>
              </a:rPr>
              <a:t> так далее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 b="1" dirty="0">
                <a:solidFill>
                  <a:srgbClr val="7030A0"/>
                </a:solidFill>
              </a:rPr>
              <a:t>А главное - участие в благоустройсте родных городов </a:t>
            </a:r>
            <a:endParaRPr sz="1600" b="1" dirty="0">
              <a:solidFill>
                <a:srgbClr val="7030A0"/>
              </a:solidFill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tx1"/>
              </a:solidFill>
            </a:endParaRP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102FD6E3-6BFD-8105-CE82-959EEF5D8B01}"/>
              </a:ext>
            </a:extLst>
          </p:cNvPr>
          <p:cNvSpPr/>
          <p:nvPr/>
        </p:nvSpPr>
        <p:spPr>
          <a:xfrm>
            <a:off x="5847696" y="1894452"/>
            <a:ext cx="341644" cy="341644"/>
          </a:xfrm>
          <a:prstGeom prst="ellipse">
            <a:avLst/>
          </a:prstGeom>
          <a:noFill/>
          <a:ln w="28575">
            <a:solidFill>
              <a:srgbClr val="F27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27300"/>
                </a:solidFill>
              </a:rPr>
              <a:t>8</a:t>
            </a:r>
          </a:p>
        </p:txBody>
      </p:sp>
      <p:pic>
        <p:nvPicPr>
          <p:cNvPr id="7" name="Рисунок 6" descr="Хлопать в ладоши со сплошной заливкой">
            <a:extLst>
              <a:ext uri="{FF2B5EF4-FFF2-40B4-BE49-F238E27FC236}">
                <a16:creationId xmlns:a16="http://schemas.microsoft.com/office/drawing/2014/main" id="{B2586A22-5A61-0637-C359-54B496810C3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05034" y="1600325"/>
            <a:ext cx="572756" cy="572756"/>
          </a:xfrm>
          <a:prstGeom prst="rect">
            <a:avLst/>
          </a:prstGeom>
        </p:spPr>
      </p:pic>
      <p:pic>
        <p:nvPicPr>
          <p:cNvPr id="9" name="Рисунок 8" descr="Рукопожатие со сплошной заливкой">
            <a:extLst>
              <a:ext uri="{FF2B5EF4-FFF2-40B4-BE49-F238E27FC236}">
                <a16:creationId xmlns:a16="http://schemas.microsoft.com/office/drawing/2014/main" id="{AE42E68D-6151-28A5-391B-2228F31D689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40777" y="2613013"/>
            <a:ext cx="572756" cy="572756"/>
          </a:xfrm>
          <a:prstGeom prst="rect">
            <a:avLst/>
          </a:prstGeom>
        </p:spPr>
      </p:pic>
      <p:pic>
        <p:nvPicPr>
          <p:cNvPr id="11" name="Рисунок 10" descr="Газета со сплошной заливкой">
            <a:extLst>
              <a:ext uri="{FF2B5EF4-FFF2-40B4-BE49-F238E27FC236}">
                <a16:creationId xmlns:a16="http://schemas.microsoft.com/office/drawing/2014/main" id="{1A10273D-CDEE-0A7D-77D0-01A371DF344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250937" y="3372739"/>
            <a:ext cx="572757" cy="572757"/>
          </a:xfrm>
          <a:prstGeom prst="rect">
            <a:avLst/>
          </a:prstGeom>
        </p:spPr>
      </p:pic>
      <p:pic>
        <p:nvPicPr>
          <p:cNvPr id="13" name="Рисунок 12" descr="Субтитры со сплошной заливкой">
            <a:extLst>
              <a:ext uri="{FF2B5EF4-FFF2-40B4-BE49-F238E27FC236}">
                <a16:creationId xmlns:a16="http://schemas.microsoft.com/office/drawing/2014/main" id="{26B5DE65-D12B-1B7B-4A50-79E2B71BA5F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23390" y="213274"/>
            <a:ext cx="571565" cy="571565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FED1F99-4898-4CF8-9DD1-DD2915DA8E7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334936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589</Words>
  <Application>Microsoft Office PowerPoint</Application>
  <PresentationFormat>Экран (16:9)</PresentationFormat>
  <Paragraphs>71</Paragraphs>
  <Slides>9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Courier New</vt:lpstr>
      <vt:lpstr>Simple Light</vt:lpstr>
      <vt:lpstr>УЧАСТИЕ В ОБЩЕСТВЕННЫХ КОНСУЛЬТАЦИЯХ И ДИАЛОГЕ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УЧАСТИЕ В ОБЩЕСТВЕННЫХ КОНСУЛЬТАЦИЯХ И ДИАЛОГЕ.</dc:title>
  <cp:lastModifiedBy>Кирилл</cp:lastModifiedBy>
  <cp:revision>3</cp:revision>
  <dcterms:modified xsi:type="dcterms:W3CDTF">2024-08-19T10:02:42Z</dcterms:modified>
</cp:coreProperties>
</file>