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16800" cy="11315700"/>
  <p:notesSz cx="20116800" cy="113157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tolzl Medium" panose="00000600000000000000" pitchFamily="50" charset="-52"/>
      <p:regular r:id="rId17"/>
    </p:embeddedFont>
    <p:embeddedFont>
      <p:font typeface="Stolzl" panose="00000500000000000000" pitchFamily="50" charset="-52"/>
      <p:regular r:id="rId18"/>
    </p:embeddedFont>
    <p:embeddedFont>
      <p:font typeface="UWSCAM+Stolzl-Bold" panose="020B0604020202020204"/>
      <p:regular r:id="rId19"/>
    </p:embeddedFont>
    <p:embeddedFont>
      <p:font typeface="PNHRNP+Stolzl-Medium" panose="020B0604020202020204"/>
      <p:regular r:id="rId20"/>
    </p:embeddedFont>
    <p:embeddedFont>
      <p:font typeface="PAEEDN+Stolzl-Regular" panose="020B0604020202020204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2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4766"/>
            <a:ext cx="20116796" cy="11310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75444" y="2338005"/>
            <a:ext cx="296590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5500" spc="-88" dirty="0" err="1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Урок</a:t>
            </a:r>
            <a:r>
              <a:rPr lang="ru-RU" sz="5500" spc="-88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5500" dirty="0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1</a:t>
            </a:r>
            <a:endParaRPr sz="5500" dirty="0">
              <a:solidFill>
                <a:srgbClr val="FFFFFF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7006" y="4583837"/>
            <a:ext cx="15218218" cy="2298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9265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 err="1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Что</a:t>
            </a:r>
            <a:r>
              <a:rPr sz="6600" spc="419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6600" spc="-17" dirty="0" err="1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делают</a:t>
            </a:r>
            <a:r>
              <a:rPr lang="ru-RU" sz="6600" spc="436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6600" dirty="0" err="1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научные</a:t>
            </a:r>
            <a:r>
              <a:rPr sz="6600" spc="419" dirty="0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6600" spc="-42" dirty="0" err="1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вол</a:t>
            </a:r>
            <a:r>
              <a:rPr lang="ru-RU" sz="6600" spc="-42" dirty="0" err="1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онтёры</a:t>
            </a:r>
            <a:endParaRPr lang="ru-RU" sz="6600" spc="-42" dirty="0">
              <a:solidFill>
                <a:srgbClr val="FFFFFF"/>
              </a:solidFill>
              <a:latin typeface="Stolzl Medium" pitchFamily="50" charset="-52"/>
              <a:cs typeface="UWSCAM+Stolzl-Bold"/>
            </a:endParaRPr>
          </a:p>
          <a:p>
            <a:pPr marL="0" marR="0" algn="ctr">
              <a:lnSpc>
                <a:spcPts val="9265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и</a:t>
            </a:r>
            <a:r>
              <a:rPr sz="6600" spc="419" dirty="0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6600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почему</a:t>
            </a:r>
            <a:r>
              <a:rPr sz="6600" spc="419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6600" dirty="0" err="1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это</a:t>
            </a:r>
            <a:r>
              <a:rPr sz="6600" spc="419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6600" dirty="0" err="1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важн</a:t>
            </a:r>
            <a:r>
              <a:rPr lang="ru-RU" sz="6600" dirty="0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о</a:t>
            </a:r>
            <a:endParaRPr sz="6600" dirty="0">
              <a:solidFill>
                <a:srgbClr val="FFFFFF"/>
              </a:solidFill>
              <a:latin typeface="Stolzl Medium" pitchFamily="50" charset="-52"/>
              <a:cs typeface="UWSCAM+Stolzl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4148" y="3161765"/>
            <a:ext cx="15759028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spc="-25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Что</a:t>
            </a:r>
            <a:r>
              <a:rPr sz="8400" spc="25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 </a:t>
            </a:r>
            <a:r>
              <a:rPr sz="8400" spc="-46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нужно,</a:t>
            </a:r>
            <a:r>
              <a:rPr sz="8400" spc="46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 </a:t>
            </a:r>
            <a:r>
              <a:rPr sz="8400" spc="-13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чтобы</a:t>
            </a:r>
            <a:r>
              <a:rPr sz="8400" spc="13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 </a:t>
            </a:r>
            <a:r>
              <a:rPr sz="8400" spc="-25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стать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научным </a:t>
            </a:r>
            <a:r>
              <a:rPr sz="8400" spc="-21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волонтером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4148" y="6619952"/>
            <a:ext cx="573901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5"/>
              </a:lnSpc>
            </a:pPr>
            <a:r>
              <a:rPr lang="ru-RU" sz="4000" dirty="0" smtClean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1. </a:t>
            </a:r>
            <a:r>
              <a:rPr sz="4000" spc="-10" dirty="0" err="1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Аккуратность</a:t>
            </a:r>
            <a:endParaRPr sz="4000" spc="-10" dirty="0">
              <a:solidFill>
                <a:srgbClr val="FFFFFF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148" y="7567327"/>
            <a:ext cx="1344386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5"/>
              </a:lnSpc>
            </a:pPr>
            <a:r>
              <a:rPr lang="ru-RU" sz="4000" dirty="0" smtClean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2. </a:t>
            </a:r>
            <a:r>
              <a:rPr sz="4000" spc="-67" dirty="0" err="1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Теоретическая</a:t>
            </a:r>
            <a:r>
              <a:rPr sz="4000" spc="67" dirty="0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и </a:t>
            </a:r>
            <a:r>
              <a:rPr sz="4000" spc="-23" dirty="0" err="1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практическая</a:t>
            </a:r>
            <a:r>
              <a:rPr sz="4000" spc="23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54" dirty="0" err="1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подгот</a:t>
            </a:r>
            <a:r>
              <a:rPr lang="ru-RU" sz="4000" spc="-54" dirty="0" err="1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овка</a:t>
            </a:r>
            <a:endParaRPr sz="4000" spc="-54" dirty="0">
              <a:solidFill>
                <a:srgbClr val="FFFFFF"/>
              </a:solidFill>
              <a:latin typeface="Stolzl" pitchFamily="50" charset="-52"/>
              <a:cs typeface="PAEEDN+Stolzl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6192" y="3161768"/>
            <a:ext cx="16045016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Зачем заниматься научным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spc="-19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волонтёрством: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0394" y="6594546"/>
            <a:ext cx="998234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68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Удовлетворение</a:t>
            </a:r>
            <a:r>
              <a:rPr sz="4000" spc="68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 err="1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научного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интереса</a:t>
            </a:r>
            <a:endParaRPr sz="4000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8342" y="8512656"/>
            <a:ext cx="1156857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4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Возможность</a:t>
            </a:r>
            <a:r>
              <a:rPr sz="4000" spc="34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33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стать</a:t>
            </a:r>
            <a:r>
              <a:rPr sz="4000" spc="33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13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частью</a:t>
            </a:r>
            <a:r>
              <a:rPr sz="4000" spc="13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25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исследования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3100394" y="7530058"/>
            <a:ext cx="569006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5"/>
              </a:lnSpc>
              <a:spcBef>
                <a:spcPts val="1625"/>
              </a:spcBef>
            </a:pPr>
            <a:r>
              <a:rPr lang="ru-RU" sz="4000" spc="-11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Общение</a:t>
            </a:r>
            <a:r>
              <a:rPr lang="ru-RU" sz="4000" spc="11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с учеными</a:t>
            </a:r>
            <a:endParaRPr lang="ru-RU" sz="4000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330" y="2643094"/>
            <a:ext cx="9704567" cy="9441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6192" y="6979266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6192" y="7891918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6192" y="8874516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5"/>
          <p:cNvSpPr txBox="1"/>
          <p:nvPr/>
        </p:nvSpPr>
        <p:spPr>
          <a:xfrm>
            <a:off x="3098342" y="9474274"/>
            <a:ext cx="11568570" cy="1474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5"/>
              </a:lnSpc>
            </a:pPr>
            <a:r>
              <a:rPr lang="ru-RU" sz="4000" spc="-34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Профориентация </a:t>
            </a:r>
            <a:r>
              <a:rPr lang="ru-RU" sz="4000" spc="-34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и возможность использовать научное оборудование</a:t>
            </a:r>
            <a:endParaRPr sz="4000" spc="-25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6192" y="9811395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672693" y="1521783"/>
            <a:ext cx="217638" cy="224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84138" y="3385392"/>
            <a:ext cx="11897201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65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Научное</a:t>
            </a:r>
            <a:r>
              <a:rPr sz="8400" spc="419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волонтёрство</a:t>
            </a:r>
            <a:r>
              <a:rPr sz="8400" spc="427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—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помощь</a:t>
            </a:r>
            <a:r>
              <a:rPr sz="8400" spc="419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обычных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spc="-24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граждан</a:t>
            </a:r>
            <a:r>
              <a:rPr sz="8400" spc="443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ученым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17" y="-678854"/>
            <a:ext cx="12741246" cy="123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051" y="0"/>
            <a:ext cx="20114748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4141" y="3385392"/>
            <a:ext cx="11455386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65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Научными</a:t>
            </a:r>
            <a:r>
              <a:rPr sz="8400" spc="419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волонтёрами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spc="-202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может</a:t>
            </a:r>
            <a:r>
              <a:rPr sz="8400" spc="621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быть</a:t>
            </a:r>
            <a:r>
              <a:rPr sz="8400" spc="419" dirty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lang="ru-RU" sz="8400" dirty="0" smtClean="0">
                <a:solidFill>
                  <a:srgbClr val="FFFFFF"/>
                </a:solidFill>
                <a:latin typeface="Stolzl Medium" pitchFamily="50" charset="-52"/>
                <a:cs typeface="UWSCAM+Stolzl-Bold"/>
              </a:rPr>
              <a:t>каждый</a:t>
            </a:r>
            <a:endParaRPr sz="8400" dirty="0">
              <a:solidFill>
                <a:srgbClr val="FFFFFF"/>
              </a:solidFill>
              <a:latin typeface="Stolzl Medium" pitchFamily="50" charset="-52"/>
              <a:cs typeface="UWSCAM+Stolzl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6045248"/>
            <a:ext cx="4260351" cy="494784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284141" y="3161765"/>
            <a:ext cx="14974288" cy="3449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SeaPhages</a:t>
            </a:r>
            <a:r>
              <a:rPr sz="8400" spc="-866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— проект, </a:t>
            </a:r>
            <a:r>
              <a:rPr sz="4000" spc="-65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который</a:t>
            </a:r>
            <a:r>
              <a:rPr sz="4000" spc="65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13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занимается</a:t>
            </a:r>
          </a:p>
          <a:p>
            <a:pPr marL="0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9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проблемой</a:t>
            </a:r>
            <a:r>
              <a:rPr sz="4000" spc="19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33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роста</a:t>
            </a:r>
            <a:r>
              <a:rPr sz="4000" spc="33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32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устойчивости</a:t>
            </a:r>
            <a:r>
              <a:rPr sz="4000" spc="32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бактерий</a:t>
            </a:r>
          </a:p>
          <a:p>
            <a:pPr marL="0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к </a:t>
            </a:r>
            <a:r>
              <a:rPr sz="4000" spc="-3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антибиотикам,</a:t>
            </a:r>
            <a:r>
              <a:rPr sz="4000" spc="3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17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путём</a:t>
            </a:r>
            <a:r>
              <a:rPr sz="4000" spc="17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28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создания</a:t>
            </a:r>
            <a:r>
              <a:rPr sz="4000" spc="28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51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коллекции</a:t>
            </a:r>
          </a:p>
          <a:p>
            <a:pPr marL="0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1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бактериофагов</a:t>
            </a:r>
            <a:r>
              <a:rPr sz="4000" spc="11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5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(вирусов</a:t>
            </a:r>
            <a:r>
              <a:rPr sz="4000" spc="5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бактерий)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9">
            <a:off x="12393658" y="2822206"/>
            <a:ext cx="9981000" cy="9710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15262" y="3161765"/>
            <a:ext cx="16715946" cy="269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spc="-74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«Охотники</a:t>
            </a:r>
            <a:r>
              <a:rPr sz="8400" spc="74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sz="840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за микробами»</a:t>
            </a:r>
            <a:r>
              <a:rPr sz="8400" spc="-302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sz="55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—</a:t>
            </a:r>
          </a:p>
          <a:p>
            <a:pPr marL="669151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проект за </a:t>
            </a:r>
            <a:r>
              <a:rPr sz="4000" spc="-79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школьников</a:t>
            </a:r>
            <a:r>
              <a:rPr sz="4000" spc="79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по </a:t>
            </a:r>
            <a:r>
              <a:rPr sz="4000" spc="-11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изучению</a:t>
            </a:r>
          </a:p>
          <a:p>
            <a:pPr marL="669151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почвенных бактерий.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449" y="-390822"/>
            <a:ext cx="12431457" cy="120948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6" y="5304821"/>
            <a:ext cx="5208187" cy="602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4138" y="3153844"/>
            <a:ext cx="15485256" cy="1208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65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Процесс</a:t>
            </a:r>
            <a:r>
              <a:rPr sz="8400" spc="419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работы</a:t>
            </a:r>
            <a:r>
              <a:rPr sz="8400" spc="419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UWSCAM+Stolzl-Bold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6500" y="5731470"/>
            <a:ext cx="795146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spc="-25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2. </a:t>
            </a:r>
            <a:r>
              <a:rPr sz="4000" spc="-25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Постановка</a:t>
            </a:r>
            <a:r>
              <a:rPr lang="ru-RU" sz="4000" spc="-25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гипотезы</a:t>
            </a:r>
            <a:endParaRPr sz="4000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9300" y="6421926"/>
            <a:ext cx="849906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637" marR="0">
              <a:lnSpc>
                <a:spcPts val="293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3.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Выбор</a:t>
            </a: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14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объекта</a:t>
            </a:r>
            <a:endParaRPr sz="4000" spc="-14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3424" y="7802839"/>
            <a:ext cx="989567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5.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Лабораторный</a:t>
            </a: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анализ</a:t>
            </a:r>
            <a:r>
              <a:rPr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почвы</a:t>
            </a:r>
            <a:endParaRPr sz="4000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5432" y="5041014"/>
            <a:ext cx="471110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1.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Лекция</a:t>
            </a:r>
            <a:endParaRPr sz="4000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3424" y="7112382"/>
            <a:ext cx="607925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spc="-21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4. </a:t>
            </a:r>
            <a:r>
              <a:rPr sz="4000" spc="-21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Экспедиция</a:t>
            </a:r>
            <a:endParaRPr sz="4000" spc="-21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85917" y="5226963"/>
            <a:ext cx="3449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025"/>
              </a:lnSpc>
            </a:pPr>
            <a:r>
              <a:rPr lang="ru-RU" dirty="0" smtClean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1.</a:t>
            </a:r>
            <a:endParaRPr lang="ru-RU" dirty="0">
              <a:solidFill>
                <a:srgbClr val="FFFFFF"/>
              </a:solidFill>
              <a:latin typeface="Stolzl" pitchFamily="50" charset="-52"/>
              <a:cs typeface="PNHRNP+Stolzl-Medium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59" y="-7027006"/>
            <a:ext cx="20928400" cy="2036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4138" y="3161760"/>
            <a:ext cx="12734702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spc="-161" dirty="0">
                <a:solidFill>
                  <a:srgbClr val="213790"/>
                </a:solidFill>
                <a:latin typeface="Stolzl Medium" pitchFamily="50" charset="-52"/>
                <a:cs typeface="PNHRNP+Stolzl-Medium"/>
              </a:rPr>
              <a:t>Результат</a:t>
            </a:r>
            <a:r>
              <a:rPr sz="8400" spc="161" dirty="0">
                <a:solidFill>
                  <a:srgbClr val="213790"/>
                </a:solidFill>
                <a:latin typeface="Stolzl Medium" pitchFamily="50" charset="-52"/>
                <a:cs typeface="PNHRNP+Stolzl-Medium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PNHRNP+Stolzl-Medium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139" y="5297810"/>
            <a:ext cx="4093742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56"/>
              </a:lnSpc>
              <a:spcBef>
                <a:spcPts val="0"/>
              </a:spcBef>
              <a:spcAft>
                <a:spcPts val="0"/>
              </a:spcAft>
            </a:pPr>
            <a:r>
              <a:rPr sz="10000" spc="-15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10000</a:t>
            </a:r>
            <a:endParaRPr sz="10000" dirty="0">
              <a:solidFill>
                <a:srgbClr val="213790"/>
              </a:solidFill>
              <a:latin typeface="Stolzl" pitchFamily="50" charset="-52"/>
              <a:cs typeface="PNHRNP+Stolzl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7882" y="7026002"/>
            <a:ext cx="370625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55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образцов</a:t>
            </a:r>
            <a:endParaRPr sz="5500" spc="-22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648140" y="5310697"/>
            <a:ext cx="1766633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56"/>
              </a:lnSpc>
            </a:pPr>
            <a:r>
              <a:rPr lang="ru-RU" sz="10000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50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6947569" y="7026002"/>
            <a:ext cx="361488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5"/>
              </a:lnSpc>
            </a:pPr>
            <a:r>
              <a:rPr lang="ru-RU" sz="5500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р</a:t>
            </a:r>
            <a:r>
              <a:rPr lang="ru-RU" sz="55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егионов</a:t>
            </a:r>
          </a:p>
          <a:p>
            <a:pPr>
              <a:lnSpc>
                <a:spcPts val="5975"/>
              </a:lnSpc>
            </a:pPr>
            <a:r>
              <a:rPr lang="ru-RU" sz="5500" spc="-22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России</a:t>
            </a:r>
            <a:endParaRPr lang="ru-RU" sz="5500" spc="-22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08" y="-1038894"/>
            <a:ext cx="12431457" cy="1209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0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2" y="579723"/>
            <a:ext cx="4176464" cy="153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84138" y="3161765"/>
            <a:ext cx="17343214" cy="420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FFFFFF"/>
                </a:solidFill>
                <a:latin typeface="Stolzl" pitchFamily="50" charset="-52"/>
                <a:cs typeface="PNHRNP+Stolzl-Medium"/>
              </a:rPr>
              <a:t>iNaturalist </a:t>
            </a:r>
            <a:r>
              <a:rPr sz="55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—</a:t>
            </a:r>
            <a:r>
              <a:rPr sz="5500" spc="57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социальная </a:t>
            </a:r>
            <a:r>
              <a:rPr sz="4000" spc="-22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сеть</a:t>
            </a:r>
          </a:p>
          <a:p>
            <a:pPr marL="68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spc="37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для</a:t>
            </a:r>
            <a:r>
              <a:rPr sz="4000" spc="-37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31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представителей</a:t>
            </a:r>
            <a:r>
              <a:rPr sz="4000" spc="31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lang="ru-RU" sz="4000" spc="-37" dirty="0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научного волонтерства</a:t>
            </a:r>
            <a:endParaRPr sz="4000" dirty="0">
              <a:solidFill>
                <a:srgbClr val="FFFFFF"/>
              </a:solidFill>
              <a:latin typeface="Stolzl" pitchFamily="50" charset="-52"/>
              <a:cs typeface="PAEEDN+Stolzl-Regular"/>
            </a:endParaRPr>
          </a:p>
          <a:p>
            <a:pPr marL="68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и </a:t>
            </a:r>
            <a:r>
              <a:rPr sz="4000" spc="-11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учёных-биологов,</a:t>
            </a:r>
            <a:r>
              <a:rPr sz="4000" spc="11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построенная на </a:t>
            </a:r>
            <a:r>
              <a:rPr sz="4000" spc="-4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идее</a:t>
            </a:r>
          </a:p>
          <a:p>
            <a:pPr marL="68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22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картографирования</a:t>
            </a:r>
            <a:r>
              <a:rPr sz="4000" spc="22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и </a:t>
            </a:r>
            <a:r>
              <a:rPr sz="4000" dirty="0" err="1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описания</a:t>
            </a:r>
            <a:r>
              <a:rPr sz="40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61" dirty="0" err="1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наблюде</a:t>
            </a:r>
            <a:r>
              <a:rPr lang="ru-RU" sz="4000" spc="-61" dirty="0" err="1" smtClean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ний</a:t>
            </a:r>
            <a:endParaRPr sz="4000" spc="-61" dirty="0">
              <a:solidFill>
                <a:srgbClr val="FFFFFF"/>
              </a:solidFill>
              <a:latin typeface="Stolzl" pitchFamily="50" charset="-52"/>
              <a:cs typeface="PAEEDN+Stolzl-Regular"/>
            </a:endParaRPr>
          </a:p>
          <a:p>
            <a:pPr marL="68" marR="0">
              <a:lnSpc>
                <a:spcPts val="585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FF"/>
                </a:solidFill>
                <a:latin typeface="Stolzl" pitchFamily="50" charset="-52"/>
                <a:cs typeface="PAEEDN+Stolzl-Regular"/>
              </a:rPr>
              <a:t>за биоразнообразием Земли.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13224" r="4913" b="12869"/>
          <a:stretch/>
        </p:blipFill>
        <p:spPr>
          <a:xfrm>
            <a:off x="14691361" y="6096000"/>
            <a:ext cx="4495800" cy="445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4148" y="3161765"/>
            <a:ext cx="18495332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7200" spc="-2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Польза,</a:t>
            </a:r>
            <a:r>
              <a:rPr sz="7200" spc="2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sz="7200" spc="-145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которую</a:t>
            </a:r>
            <a:r>
              <a:rPr sz="7200" spc="145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sz="720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привносят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spc="-14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научные волонтеры </a:t>
            </a:r>
            <a:r>
              <a:rPr sz="7200" spc="-22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,</a:t>
            </a:r>
            <a:r>
              <a:rPr sz="7200" spc="22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sz="7200" spc="56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для</a:t>
            </a:r>
            <a:r>
              <a:rPr sz="7200" spc="-56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sz="720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науки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4148" y="6619952"/>
            <a:ext cx="1251866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5"/>
              </a:lnSpc>
            </a:pP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1. </a:t>
            </a:r>
            <a:r>
              <a:rPr sz="4000" spc="-2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Большое</a:t>
            </a:r>
            <a:r>
              <a:rPr sz="4000" spc="2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52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количество</a:t>
            </a:r>
            <a:r>
              <a:rPr sz="4000" spc="52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37" dirty="0" err="1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уникальных</a:t>
            </a:r>
            <a:r>
              <a:rPr sz="4000" spc="37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образцов</a:t>
            </a:r>
            <a:endParaRPr sz="4000" dirty="0">
              <a:solidFill>
                <a:srgbClr val="213790"/>
              </a:solidFill>
              <a:latin typeface="Stolzl" pitchFamily="50" charset="-52"/>
              <a:cs typeface="PAEEDN+Stolzl-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4148" y="7617248"/>
            <a:ext cx="654200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25"/>
              </a:lnSpc>
            </a:pPr>
            <a:r>
              <a:rPr sz="4000" dirty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2</a:t>
            </a:r>
            <a:r>
              <a:rPr sz="4000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.</a:t>
            </a: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 </a:t>
            </a:r>
            <a:r>
              <a:rPr lang="ru-RU" sz="4000" spc="-4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Широкая</a:t>
            </a:r>
            <a:r>
              <a:rPr lang="ru-RU" sz="4000" spc="4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география</a:t>
            </a:r>
            <a:endParaRPr sz="4000" dirty="0">
              <a:solidFill>
                <a:srgbClr val="213790"/>
              </a:solidFill>
              <a:latin typeface="Stolzl" pitchFamily="50" charset="-52"/>
              <a:cs typeface="PNHRNP+Stolzl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1973" y="8550424"/>
            <a:ext cx="738433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75"/>
              </a:lnSpc>
            </a:pPr>
            <a:r>
              <a:rPr lang="ru-RU" sz="4000" spc="-132" dirty="0" smtClean="0">
                <a:solidFill>
                  <a:srgbClr val="213790"/>
                </a:solidFill>
                <a:latin typeface="Stolzl" pitchFamily="50" charset="-52"/>
                <a:cs typeface="PNHRNP+Stolzl-Medium"/>
              </a:rPr>
              <a:t>3. </a:t>
            </a:r>
            <a:r>
              <a:rPr sz="4000" spc="-38" dirty="0" err="1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Снижение</a:t>
            </a:r>
            <a:r>
              <a:rPr sz="4000" spc="38" dirty="0" smtClean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 </a:t>
            </a:r>
            <a:r>
              <a:rPr sz="4000" spc="-74" dirty="0">
                <a:solidFill>
                  <a:srgbClr val="213790"/>
                </a:solidFill>
                <a:latin typeface="Stolzl" pitchFamily="50" charset="-52"/>
                <a:cs typeface="PAEEDN+Stolzl-Regular"/>
              </a:rPr>
              <a:t>трудозатрат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174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Stolzl Medium</vt:lpstr>
      <vt:lpstr>Stolzl</vt:lpstr>
      <vt:lpstr>UWSCAM+Stolzl-Bold</vt:lpstr>
      <vt:lpstr>PNHRNP+Stolzl-Medium</vt:lpstr>
      <vt:lpstr>PAEEDN+Stolzl-Regular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Татьяна</cp:lastModifiedBy>
  <cp:revision>9</cp:revision>
  <dcterms:modified xsi:type="dcterms:W3CDTF">2023-06-16T05:46:37Z</dcterms:modified>
</cp:coreProperties>
</file>