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758" r:id="rId2"/>
    <p:sldId id="902" r:id="rId3"/>
    <p:sldId id="930" r:id="rId4"/>
    <p:sldId id="952" r:id="rId5"/>
    <p:sldId id="951" r:id="rId6"/>
    <p:sldId id="910" r:id="rId7"/>
    <p:sldId id="911" r:id="rId8"/>
    <p:sldId id="950" r:id="rId9"/>
    <p:sldId id="912" r:id="rId10"/>
    <p:sldId id="925" r:id="rId11"/>
    <p:sldId id="915" r:id="rId12"/>
    <p:sldId id="913" r:id="rId13"/>
    <p:sldId id="917" r:id="rId14"/>
    <p:sldId id="919" r:id="rId15"/>
    <p:sldId id="920" r:id="rId16"/>
    <p:sldId id="921" r:id="rId17"/>
    <p:sldId id="922" r:id="rId18"/>
    <p:sldId id="923" r:id="rId19"/>
    <p:sldId id="914" r:id="rId20"/>
    <p:sldId id="926" r:id="rId21"/>
    <p:sldId id="916" r:id="rId22"/>
    <p:sldId id="924" r:id="rId23"/>
    <p:sldId id="927" r:id="rId24"/>
    <p:sldId id="928" r:id="rId25"/>
    <p:sldId id="937" r:id="rId26"/>
    <p:sldId id="938" r:id="rId27"/>
    <p:sldId id="939" r:id="rId28"/>
    <p:sldId id="940" r:id="rId29"/>
    <p:sldId id="941" r:id="rId30"/>
    <p:sldId id="942" r:id="rId31"/>
    <p:sldId id="943" r:id="rId32"/>
    <p:sldId id="932" r:id="rId33"/>
    <p:sldId id="936" r:id="rId34"/>
    <p:sldId id="935" r:id="rId35"/>
    <p:sldId id="933" r:id="rId36"/>
    <p:sldId id="944" r:id="rId37"/>
    <p:sldId id="945" r:id="rId38"/>
    <p:sldId id="946" r:id="rId39"/>
    <p:sldId id="948" r:id="rId40"/>
    <p:sldId id="949" r:id="rId41"/>
    <p:sldId id="812" r:id="rId42"/>
    <p:sldId id="947" r:id="rId43"/>
    <p:sldId id="900" r:id="rId4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50"/>
    <a:srgbClr val="FF0000"/>
    <a:srgbClr val="FFFF00"/>
    <a:srgbClr val="92D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4506-3FB4-443F-BC32-F34E8E3CA6C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7EA41-34D6-41F4-9E4F-3C990507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5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65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CCA84-E830-47A9-B32B-85354266B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234789-E039-4F69-A5F5-C591A22E5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5BF25-0936-4B76-98AB-B961DD5A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EB-80D5-4891-A21E-A902EB81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A735D-6861-4B48-BBFE-AB1397F4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9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19459-E70E-49D3-AACD-934483EB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EB87A4-9888-4596-BFDD-9629B6EFE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E9DB0-538A-43C5-9D77-86B71B62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5A62C-5D3B-4581-959F-C7711DF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5C65F6-8C30-43B2-9215-6A4C22F1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A8BFB6-45AA-451E-940A-AF7078DB9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0F40DA-77BB-4C9F-A124-E8E2BE583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B3D0C-25A7-4E63-9F92-D0FF113F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A0CDC-0971-4F05-B46B-5CAF47E2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F1A8F-ADCA-4FFB-8D79-9E20FBBC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1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889B2-AA15-4B2C-BA73-4F868DDD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42557-B16F-46DF-813D-BD64B3A9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08456-FBCA-4BF0-BF34-1B11C19E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00F736-4947-4E20-BCBB-1AF92284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B0CD3-64F8-4B5D-A299-DBDD1DD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4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A4D3-BEA5-4461-B01D-7F4FC473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4F87B-2FAA-4FC1-97BC-E036DF90C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F9FF5-02F7-41BD-9B50-53C20436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2244E-8616-474E-81A3-E32D9417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A066D-DA11-463F-9152-44AAA072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0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89826-46C7-4A3C-851F-6DBAC4BC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48B35-02CB-44E3-A137-A99A21B3A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6C65EE-5BB9-4682-B2DC-B8347B6EB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5C1C91-8419-40D4-9F29-C4B91702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7F660-AA69-4537-8DE1-2317909C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80385-171C-40AC-897B-F3DC7D87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5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41D6A-290C-4696-B30A-F7F7F419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33D0D7-81F1-4665-91FC-286829385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DA366D-7379-4845-9059-EF98EB597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67681D-5016-4329-B8DE-F31343855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6E362A-23F0-48BB-85A7-8FE671A44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101924-A8BE-4941-BDF2-F05ADC9F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64D1C1-B244-486A-82D4-3CFAB977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A95EE-AFB8-4D5D-8878-2546C017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3745E-A979-475C-B7A5-18C4D6D2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754A21-7ACA-4941-B1BC-681ED1DB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E7DDF7-D2E3-4A78-902A-613A7952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431489-C47F-4805-949C-3D6A9C03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6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8A7B19-0197-4491-A152-D91A35B7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20C022-F174-42FF-BF83-C6E3F4C9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D2FEA8-FE90-4032-B622-4F100335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9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8EFF1-7423-4DC0-BF23-8D839751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18E01-05A8-4603-B557-E29ACE96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5733E-1E11-435B-8431-7CE98B88E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2FC96C-BF7D-4BCB-9A94-454EC330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98B65-8DA5-4444-8058-85705224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A1B5A-2BAF-45EC-B55D-DB766149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5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551CF-B7E0-4D01-961A-81259812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1DF4E2-D55F-47A8-9B70-D00E301D4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ACA73D-7B9B-46A6-BFC1-87797726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3C081-04F0-4BD3-BF02-C419DACA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C10AF2-B418-442B-B949-300F337A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450A8-BF7F-4EF0-96D6-DE8418A3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60AB-F22D-49C2-B965-2608B94A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EBC33-3BF6-471F-9E2C-F6A204E8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96147-11BE-46C9-BD79-FD2EF66B2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4E03-7222-4497-B325-2EE12206D602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D0EE3-05DE-4E42-9383-2B5F2D428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E1BEDB-6195-4CC0-855C-C1910B849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EDBF-5A2C-47DC-915C-72A6280C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7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njust.gov.ru/ru/pages/vedenie-rees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clck.ru/3ArSN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krasnousov@kipk.ru" TargetMode="External"/><Relationship Id="rId7" Type="http://schemas.openxmlformats.org/officeDocument/2006/relationships/hyperlink" Target="https://vk.com/rcfg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cfg24.ru/" TargetMode="External"/><Relationship Id="rId5" Type="http://schemas.openxmlformats.org/officeDocument/2006/relationships/image" Target="../media/image19.gif"/><Relationship Id="rId10" Type="http://schemas.openxmlformats.org/officeDocument/2006/relationships/image" Target="../media/image3.jpeg"/><Relationship Id="rId4" Type="http://schemas.openxmlformats.org/officeDocument/2006/relationships/image" Target="../media/image18.gif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ta.economy.gov.ru/analytics/son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5400000">
            <a:off x="3776396" y="-1357373"/>
            <a:ext cx="4592723" cy="10456413"/>
          </a:xfrm>
          <a:prstGeom prst="rect">
            <a:avLst/>
          </a:prstGeom>
          <a:solidFill>
            <a:srgbClr val="1E7B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988030" y="2040179"/>
            <a:ext cx="10203244" cy="20835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ru-RU" sz="3200" b="1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«Налоговое преимущество для юридических лиц – благотворителей»</a:t>
            </a:r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2667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Красноусов Сергей Дмитриевич, кандидат юридических наук,</a:t>
            </a:r>
            <a:r>
              <a:rPr lang="en-US" sz="2667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ru-RU" sz="2667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доцент </a:t>
            </a:r>
          </a:p>
          <a:p>
            <a:pPr>
              <a:spcBef>
                <a:spcPts val="0"/>
              </a:spcBef>
            </a:pPr>
            <a:r>
              <a:rPr lang="ru-RU" sz="2667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федеральный эксперт АРФГ</a:t>
            </a:r>
          </a:p>
          <a:p>
            <a:pPr>
              <a:spcBef>
                <a:spcPts val="0"/>
              </a:spcBef>
            </a:pPr>
            <a:r>
              <a:rPr lang="ru-RU" sz="2667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заведующий Региональным центром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1DFD84-EC85-4063-BD7B-C9F49986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9" y="423336"/>
            <a:ext cx="2882397" cy="498876"/>
          </a:xfrm>
          <a:prstGeom prst="rect">
            <a:avLst/>
          </a:prstGeom>
        </p:spPr>
      </p:pic>
      <p:pic>
        <p:nvPicPr>
          <p:cNvPr id="4" name="Picture 2" descr="https://avatars.mds.yandex.net/i?id=4dec21e5dcbf94de5904d22ce45a6762277c47d7-12168744-images-thumbs&amp;n=13">
            <a:extLst>
              <a:ext uri="{FF2B5EF4-FFF2-40B4-BE49-F238E27FC236}">
                <a16:creationId xmlns:a16="http://schemas.microsoft.com/office/drawing/2014/main" id="{6E1371A0-4475-446C-A117-838F848D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81" y="191971"/>
            <a:ext cx="2012680" cy="9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andex-images.clstorage.net/ka9GT9334/eb0ab3FNjfWk/VpceQjjteJXS8u6JpEISMQj09LnOagn1Qc-bmT8lE9UYvPzHPPVjPUG03vnd6QvTq1lWtptjCIzZm-rF-T2k4SJD2nYpSC3Rg3b6SdTSU8W5IHS9v68pRDB_zn1_oOMAaKpaIE6iBb-S1nzuem2701ssghcfxwsaKMnJxanNhFUXBJ4wL07b14SgDAoGQzEm6CWVnH_OmjfHL-8-KtLFpQyravAMkGQf8eed3njsemOL3JISz4Sq22-4m8eKTUa1ZSdfcW8tyqX3sc36xDNzBusWFq0NrQuFxj_MDQsAVHcdOruSPADXH_GW_vxZjOnRafyDEq606ZteuUjn-h8F58bkT6B-3crkJzNuK1VB4pfIpES_nuybN3Rs_jxYcKaE3bmakd8yVKxD1K6uuN-IwVg8EYMMNGnojusKRir810bXlW2zjF6494VB_apm4HElyiS0jh-eqVfkrtzMS0JEliz6u3E-IDRvsPRcTsv8OrCIfsEzPtc4aM4relVpTpQXNkaOcI0emfZEw0_ad2Ky5dkktO283VtH5Hx-3LuzJ1UNuxnzL4LmPaOWLfx5vFuB2B7gw52mOCp_uQq0qD039rTGXVOsHdmHtIEeugTCcdR49_cMTgx51GYOvl8osNWETqqJoH_i5W-w5Hzsi4zJMJsO4aKcNilrv2i6N8pehUdlJSzzzCyZt7TxHfjWoLCG2SX1nFwNOnW076y-GnGn98_7iVLuwbdP8LXubUjsesHbnBIx7vVIa69a-tdJHTa2VvaNMD8fiFR2MhyoJpIBBsuG5Z98T3rGpQ-NjOqgtOUdeOuA7ZF0DEDnTQzanurDeG1zYT53SNv-qQpVCwzUdidmbwAuX2nkVzDuyDSQ8SSqp5e9bF2bFRcsXk96A2Y1Lzvpsr0wVexhtdysCnyZo6rMgrJslDgrzjmZ1hrsRvfWdyxx_53IRqeB7ovmI2E3ClQXHC5tGyYXb6zc4">
            <a:extLst>
              <a:ext uri="{FF2B5EF4-FFF2-40B4-BE49-F238E27FC236}">
                <a16:creationId xmlns:a16="http://schemas.microsoft.com/office/drawing/2014/main" id="{A391A201-3E1F-485B-80DA-1795EA15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56" y="324416"/>
            <a:ext cx="1476423" cy="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9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Реестр СОНКО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560D4-EC95-49E3-9BFA-982BE360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3" y="1543574"/>
            <a:ext cx="5414479" cy="35945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009151-8E05-43A0-9013-4F0303BFE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580" y="1737473"/>
            <a:ext cx="5554527" cy="12202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8F7A73-F41B-4465-8EB7-E8AC50475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786" y="3330765"/>
            <a:ext cx="5502117" cy="11535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6C6A8E-1B2B-43B7-8519-21A689383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786" y="4987997"/>
            <a:ext cx="5502117" cy="13336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5A989F-09A6-4773-B074-6C55D1A58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2702" y="5464084"/>
            <a:ext cx="3680779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6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Пункт 3 Положения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altLang="ru-RU" sz="2300" dirty="0">
                <a:latin typeface="Garamond" panose="02020404030301010803" pitchFamily="18" charset="0"/>
              </a:rPr>
              <a:t>являющиеся </a:t>
            </a:r>
            <a:r>
              <a:rPr lang="ru-RU" altLang="ru-RU" sz="2300" b="1" dirty="0">
                <a:latin typeface="Garamond" panose="02020404030301010803" pitchFamily="18" charset="0"/>
              </a:rPr>
              <a:t>благотворительными организациями </a:t>
            </a:r>
            <a:r>
              <a:rPr lang="ru-RU" altLang="ru-RU" sz="2300" dirty="0">
                <a:latin typeface="Garamond" panose="02020404030301010803" pitchFamily="18" charset="0"/>
              </a:rPr>
              <a:t>и представившими в Министерство юстиции РФ сообщение о продолжении деятельности или отчетность в соответствии со статьей 32 ФЗ «О некоммерческих организациях» </a:t>
            </a:r>
            <a:r>
              <a:rPr lang="ru-RU" altLang="ru-RU" sz="2300" b="1" dirty="0">
                <a:latin typeface="Garamond" panose="02020404030301010803" pitchFamily="18" charset="0"/>
              </a:rPr>
              <a:t>за 2 года</a:t>
            </a:r>
            <a:r>
              <a:rPr lang="ru-RU" altLang="ru-RU" sz="2300" dirty="0">
                <a:latin typeface="Garamond" panose="02020404030301010803" pitchFamily="18" charset="0"/>
              </a:rPr>
              <a:t>, предшествующие дате включения в реестр;</a:t>
            </a:r>
          </a:p>
          <a:p>
            <a:pPr algn="just"/>
            <a:r>
              <a:rPr lang="ru-RU" altLang="ru-RU" sz="2300" dirty="0">
                <a:latin typeface="Garamond" panose="02020404030301010803" pitchFamily="18" charset="0"/>
              </a:rPr>
              <a:t>являющиеся получателями грантов Президента РФ или получателями субсидий и грантов в рамках программ, реализуемых федеральными органами исполнительной власти и органами субъектов РФ, органами местного самоуправления, </a:t>
            </a:r>
            <a:r>
              <a:rPr lang="ru-RU" altLang="ru-RU" sz="2300" b="1" dirty="0">
                <a:latin typeface="Garamond" panose="02020404030301010803" pitchFamily="18" charset="0"/>
              </a:rPr>
              <a:t>один раз и более в течение 3 лет </a:t>
            </a:r>
            <a:r>
              <a:rPr lang="ru-RU" altLang="ru-RU" sz="2300" dirty="0">
                <a:latin typeface="Garamond" panose="02020404030301010803" pitchFamily="18" charset="0"/>
              </a:rPr>
              <a:t>на дату включения в реестр;</a:t>
            </a:r>
          </a:p>
          <a:p>
            <a:pPr algn="just"/>
            <a:r>
              <a:rPr lang="ru-RU" altLang="ru-RU" sz="2300" dirty="0">
                <a:latin typeface="Garamond" panose="02020404030301010803" pitchFamily="18" charset="0"/>
              </a:rPr>
              <a:t>являющиеся получателями имущественной поддержки, предоставленной федеральными органами исполнительной власти и органами субъектов РФ, органами местного самоуправления </a:t>
            </a:r>
            <a:r>
              <a:rPr lang="ru-RU" altLang="ru-RU" sz="2300" b="1" dirty="0">
                <a:latin typeface="Garamond" panose="02020404030301010803" pitchFamily="18" charset="0"/>
              </a:rPr>
              <a:t>на срок предоставления такой поддержки, но не более чем на 3 года</a:t>
            </a:r>
            <a:r>
              <a:rPr lang="ru-RU" altLang="ru-RU" sz="2300" dirty="0">
                <a:latin typeface="Garamond" panose="02020404030301010803" pitchFamily="18" charset="0"/>
              </a:rPr>
              <a:t>.</a:t>
            </a:r>
            <a:endParaRPr lang="ru-RU" altLang="ru-RU" sz="18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292573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Пункт 3 Положения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altLang="ru-RU" sz="2300" dirty="0">
                <a:latin typeface="Garamond" panose="02020404030301010803" pitchFamily="18" charset="0"/>
              </a:rPr>
              <a:t>являющиеся </a:t>
            </a:r>
            <a:r>
              <a:rPr lang="ru-RU" altLang="ru-RU" sz="2300" b="1" dirty="0">
                <a:latin typeface="Garamond" panose="02020404030301010803" pitchFamily="18" charset="0"/>
              </a:rPr>
              <a:t>исполнителями общественно полезных услуг </a:t>
            </a:r>
            <a:r>
              <a:rPr lang="ru-RU" altLang="ru-RU" sz="2300" dirty="0">
                <a:latin typeface="Garamond" panose="02020404030301010803" pitchFamily="18" charset="0"/>
              </a:rPr>
              <a:t>или </a:t>
            </a:r>
            <a:r>
              <a:rPr lang="ru-RU" altLang="ru-RU" sz="2300" b="1" dirty="0">
                <a:latin typeface="Garamond" panose="02020404030301010803" pitchFamily="18" charset="0"/>
              </a:rPr>
              <a:t>поставщиками социальных услуг</a:t>
            </a:r>
            <a:r>
              <a:rPr lang="ru-RU" altLang="ru-RU" sz="2300" dirty="0">
                <a:latin typeface="Garamond" panose="02020404030301010803" pitchFamily="18" charset="0"/>
              </a:rPr>
              <a:t>;</a:t>
            </a:r>
          </a:p>
          <a:p>
            <a:pPr algn="just"/>
            <a:r>
              <a:rPr lang="ru-RU" altLang="ru-RU" sz="2300" dirty="0">
                <a:latin typeface="Garamond" panose="02020404030301010803" pitchFamily="18" charset="0"/>
              </a:rPr>
              <a:t>являющиеся </a:t>
            </a:r>
            <a:r>
              <a:rPr lang="ru-RU" altLang="ru-RU" sz="2300" b="1" dirty="0">
                <a:latin typeface="Garamond" panose="02020404030301010803" pitchFamily="18" charset="0"/>
              </a:rPr>
              <a:t>частными образовательными организациями</a:t>
            </a:r>
            <a:r>
              <a:rPr lang="ru-RU" altLang="ru-RU" sz="2300" dirty="0">
                <a:latin typeface="Garamond" panose="02020404030301010803" pitchFamily="18" charset="0"/>
              </a:rPr>
              <a:t>, осуществляющими на основании лицензии образовательную деятельность в качестве основного вида деятельности в соответствии с целями, ради достижения которых такая организация создана;</a:t>
            </a:r>
          </a:p>
          <a:p>
            <a:pPr algn="just"/>
            <a:endParaRPr lang="ru-RU" altLang="ru-RU" sz="23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143399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Пункт 2.2 статьи 2 ФЗ от 12.01.1996 N 7-ФЗ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«О некоммерческих организациях»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Под </a:t>
            </a:r>
            <a:r>
              <a:rPr lang="ru-RU" sz="2300" b="1" dirty="0">
                <a:latin typeface="Garamond" panose="02020404030301010803" pitchFamily="18" charset="0"/>
              </a:rPr>
              <a:t>НКО - исполнителем общественно полезных услуг </a:t>
            </a:r>
            <a:r>
              <a:rPr lang="ru-RU" sz="2300" dirty="0">
                <a:latin typeface="Garamond" panose="02020404030301010803" pitchFamily="18" charset="0"/>
              </a:rPr>
              <a:t>понимается СОНКО, которая </a:t>
            </a:r>
            <a:r>
              <a:rPr lang="ru-RU" sz="2300" b="1" dirty="0">
                <a:latin typeface="Garamond" panose="02020404030301010803" pitchFamily="18" charset="0"/>
              </a:rPr>
              <a:t>не является иностранным агентом</a:t>
            </a:r>
            <a:r>
              <a:rPr lang="ru-RU" sz="2300" dirty="0">
                <a:latin typeface="Garamond" panose="02020404030301010803" pitchFamily="18" charset="0"/>
              </a:rPr>
              <a:t>, </a:t>
            </a:r>
            <a:r>
              <a:rPr lang="ru-RU" sz="2300" b="1" dirty="0">
                <a:latin typeface="Garamond" panose="02020404030301010803" pitchFamily="18" charset="0"/>
              </a:rPr>
              <a:t>не имеет задолженностей</a:t>
            </a:r>
            <a:r>
              <a:rPr lang="ru-RU" sz="2300" dirty="0">
                <a:latin typeface="Garamond" panose="02020404030301010803" pitchFamily="18" charset="0"/>
              </a:rPr>
              <a:t> по налогам и сборам, иным предусмотренным законодательством РФ обязательным платежам и соответствует </a:t>
            </a:r>
            <a:r>
              <a:rPr lang="ru-RU" sz="2300" b="1" dirty="0">
                <a:latin typeface="Garamond" panose="02020404030301010803" pitchFamily="18" charset="0"/>
              </a:rPr>
              <a:t>одному из следующих требований</a:t>
            </a:r>
            <a:r>
              <a:rPr lang="ru-RU" sz="2300" dirty="0">
                <a:latin typeface="Garamond" panose="02020404030301010803" pitchFamily="18" charset="0"/>
              </a:rPr>
              <a:t>: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оказание на протяжении не менее чем одного года общественно полезных услуг надлежащего качества;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надлежащая реализация проектов, предусматривающих осуществление деятельности по одному или нескольким приоритетным направлениям в сфере оказания общественно полезных услуг с использованием грантов Президента РФ, предоставляемых на развитие гражданского общества (далее - проекты по оказанию общественно полезных услуг)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119236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Garamond" panose="02020404030301010803" pitchFamily="18" charset="0"/>
              </a:rPr>
              <a:t>Постановление Правительства РФ от 27.10.2016 N 1096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«Об утверждении перечня общественно полезных услуг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и критериев оценки качества их оказания» (21 вид)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1-3. Предоставление социального обслуживания в форме на дому, в стационарной форме и в полустационарной форме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4. Социально-трудовые услуги, направленные на оказание содействия в вопросах трудоустройства и в решении вопросов, связанных с трудовой адаптацией молодежи, матерей с детьми, инвалидов, граждан пожилого возраста, лиц, освободившихся из мест лишения свободы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5. Услуги, предусматривающие реабилитацию и социальную адаптацию инвалидов, социальное сопровождение семей, воспитывающих детей с ограниченными возможностями здоровья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133621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Garamond" panose="02020404030301010803" pitchFamily="18" charset="0"/>
              </a:rPr>
              <a:t>Постановление Правительства РФ от 27.10.2016 N 1096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«Об утверждении перечня общественно полезных услуг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и критериев оценки качества их оказания» (21 вид)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6. Услуги по оказанию социальной помощи детям, инвалидам, гражданам пожилого возраста, лицам, находящимся в трудной жизненной ситуации, в том числе пострадавшим в результате стихийных бедствий, экологических, техногенных или иных катастроф, социальных, национальных, религиозных конфликтов, беженцам и вынужденным переселенцам, а также по их социальному сопровождению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7. Участие в деятельности по профилактике безнадзорности и правонарушений несовершеннолетних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8. Услуги по профилактике искусственного прерывания беременности по желанию женщины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9. Услуги, направленные на социальную адаптацию и семейное устройство детей, оставшихся без попечения родителей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10. Оказание помощи семье в воспитании детей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420598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Garamond" panose="02020404030301010803" pitchFamily="18" charset="0"/>
              </a:rPr>
              <a:t>Постановление Правительства РФ от 27.10.2016 N 1096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«Об утверждении перечня общественно полезных услуг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и критериев оценки качества их оказания» (21 вид)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11. Услуги по организации отдыха и оздоровления детей, в том числе детей с ограниченными возможностями здоровья и детей, находящихся в трудной жизненной ситуации, в том числе организация деятельности специализированных (профильных) лагерей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12. Услуги в сфере дошкольного и общего образования, дополнительного образования детей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13. Услуги по психолого-педагогическому консультированию,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14. Услуги в сфере дополнительного образования граждан пожилого возраста и инвалидов, в том числе услуги обучения навыкам компьютерной грамотности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11942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Garamond" panose="02020404030301010803" pitchFamily="18" charset="0"/>
              </a:rPr>
              <a:t>Постановление Правительства РФ от 27.10.2016 N 1096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«Об утверждении перечня общественно полезных услуг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и критериев оценки качества их оказания» (21 вид)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15. Услуги в сфере дополнительного образования сотрудников и добровольцев СОНКО (в том числе проведение консультативных и просветительских мероприятий), направленного на повышение качества предоставления услуг такими организациями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16. Услуги по профилактике социально значимых заболеваний, курения, алкоголизма, наркомании, включая просвещение и информирование граждан о факторах риска для их здоровья, формирование мотивации к ведению здорового образа жизни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17. Услуги, предусматривающие медико-социальное сопровождение лиц, страдающих тяжелыми заболеваниями, и лиц, нуждающихся в медицинской паллиативной помощи, включая организацию оказания медицинской паллиативной помощи и содействие в ее получении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19. Услуги в области физической культуры и массового спорта</a:t>
            </a:r>
          </a:p>
          <a:p>
            <a:pPr marL="0" indent="0" algn="just">
              <a:buNone/>
            </a:pPr>
            <a:endParaRPr lang="ru-RU" sz="23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4395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Garamond" panose="02020404030301010803" pitchFamily="18" charset="0"/>
              </a:rPr>
              <a:t>Постановление Правительства РФ от 27.10.2016 N 1096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«Об утверждении перечня общественно полезных услуг 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и критериев оценки качества их оказания» (21 вид)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18. Услуги, направленные на медико-социальную реабилитацию лиц с алкогольной, наркотической или иной токсической зависимостью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20. Услуги по сбору, обобщению и анализу информации о качестве оказания услуг  организациями культуры, социального обслуживания, медицинскими организациями и организациями, осуществляющими образовательную деятельность, осуществляемые организацией-оператором в части популяризации системы независимой оценки качества оказания услуг организациями в сфере культуры, социального обслуживания, охраны здоровья и образования и возможности участия в ней потребителей услуг, вовлечение граждан в независимую оценку.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21. Деятельность по оказанию отдельных услуг, направленных на развитие межнационального сотрудничества, сохранение и защиту самобытности, культуры, языков и традиций народов РФ, социальную и культурную адаптацию и интеграцию мигрантов: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99765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Реестр </a:t>
            </a:r>
            <a:r>
              <a:rPr lang="ru-RU" altLang="ru-RU" sz="2800" b="1" dirty="0">
                <a:latin typeface="Garamond" panose="02020404030301010803" pitchFamily="18" charset="0"/>
              </a:rPr>
              <a:t>исполнителей 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общественно полезных услуг</a:t>
            </a:r>
            <a:endParaRPr lang="ru-RU" sz="2800" b="1" dirty="0">
              <a:latin typeface="Garamond" panose="02020404030301010803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300" dirty="0">
                <a:latin typeface="Garamond" panose="02020404030301010803" pitchFamily="18" charset="0"/>
              </a:rPr>
              <a:t>Минюст России и его территориальные органы ведут реестр НКО - </a:t>
            </a:r>
            <a:r>
              <a:rPr lang="ru-RU" altLang="ru-RU" sz="2300" b="1" dirty="0">
                <a:latin typeface="Garamond" panose="02020404030301010803" pitchFamily="18" charset="0"/>
              </a:rPr>
              <a:t>исполнителей общественно полезных услуг</a:t>
            </a:r>
            <a:r>
              <a:rPr lang="ru-RU" altLang="ru-RU" sz="2300" dirty="0">
                <a:latin typeface="Garamond" panose="02020404030301010803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ru-RU" sz="2300" dirty="0">
                <a:latin typeface="Garamond" panose="02020404030301010803" pitchFamily="18" charset="0"/>
              </a:rPr>
              <a:t>Правила ведения реестра некоммерческих организаций - исполнителей общественно полезных услуг утверждены Постановлением Правительства РФ от 26.01.2017 N 89 (п. 2 ст. 31.4 Закона о некоммерческих организациях, п. п. 1, 2 указанных Правил). </a:t>
            </a:r>
          </a:p>
          <a:p>
            <a:pPr marL="0" indent="0" algn="just">
              <a:buNone/>
            </a:pPr>
            <a:r>
              <a:rPr lang="ru-RU" altLang="ru-RU" sz="2300" dirty="0">
                <a:latin typeface="Garamond" panose="02020404030301010803" pitchFamily="18" charset="0"/>
              </a:rPr>
              <a:t>Доступ к этому ресурсу обеспечивается через официальный сайт Минюста России (</a:t>
            </a:r>
            <a:r>
              <a:rPr lang="ru-RU" altLang="ru-RU" sz="2300" dirty="0">
                <a:latin typeface="Garamond" panose="02020404030301010803" pitchFamily="18" charset="0"/>
                <a:hlinkClick r:id="rId2"/>
              </a:rPr>
              <a:t>https://minjust.gov.ru/ru/pages/vedenie-reestr/</a:t>
            </a:r>
            <a:r>
              <a:rPr lang="ru-RU" altLang="ru-RU" sz="2300" dirty="0">
                <a:latin typeface="Garamond" panose="02020404030301010803" pitchFamily="18" charset="0"/>
              </a:rPr>
              <a:t>) (п. 10 Правил, утв. Постановлением Правительства РФ от 26.01.2017 N 89).</a:t>
            </a:r>
          </a:p>
          <a:p>
            <a:pPr marL="0" indent="0" algn="just">
              <a:buNone/>
            </a:pPr>
            <a:endParaRPr lang="ru-RU" altLang="ru-RU" sz="23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ru-RU" altLang="ru-RU" sz="23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ru-RU" altLang="ru-RU" sz="23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ru-RU" altLang="ru-RU" sz="23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380147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n-ea"/>
                <a:cs typeface="+mn-cs"/>
              </a:rPr>
              <a:t>Ключевые тезисы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Garamond" panose="02020404030301010803" pitchFamily="18" charset="0"/>
              </a:rPr>
              <a:t>Заработать на собственной благотворительности невозможно. 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НК РФ не позволяет легально списывать налоги на благотворительность. 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Безвозмездно полученного имущества (работы, услуги) или имущественных прав, за исключением случаев, указанных в статье 251 НК РФ полученные по договору для целей налогообложения прибыли признаются </a:t>
            </a:r>
            <a:r>
              <a:rPr lang="ru-RU" b="1" dirty="0">
                <a:latin typeface="Garamond" panose="02020404030301010803" pitchFamily="18" charset="0"/>
              </a:rPr>
              <a:t>внереализационным доходом </a:t>
            </a:r>
            <a:r>
              <a:rPr lang="ru-RU" dirty="0">
                <a:latin typeface="Garamond" panose="02020404030301010803" pitchFamily="18" charset="0"/>
              </a:rPr>
              <a:t>(п. 8 ст. 250 НК РФ) на дату поступления денежных средств на лицевой счет (в кассу) учреждения (</a:t>
            </a:r>
            <a:r>
              <a:rPr lang="ru-RU" dirty="0" err="1">
                <a:latin typeface="Garamond" panose="02020404030301010803" pitchFamily="18" charset="0"/>
              </a:rPr>
              <a:t>пп</a:t>
            </a:r>
            <a:r>
              <a:rPr lang="ru-RU" dirty="0">
                <a:latin typeface="Garamond" panose="02020404030301010803" pitchFamily="18" charset="0"/>
              </a:rPr>
              <a:t>. 2 п. 4 ст. 271 НК РФ). 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Однако согласно </a:t>
            </a:r>
            <a:r>
              <a:rPr lang="ru-RU" dirty="0" err="1">
                <a:latin typeface="Garamond" panose="02020404030301010803" pitchFamily="18" charset="0"/>
              </a:rPr>
              <a:t>пп</a:t>
            </a:r>
            <a:r>
              <a:rPr lang="ru-RU" dirty="0">
                <a:latin typeface="Garamond" panose="02020404030301010803" pitchFamily="18" charset="0"/>
              </a:rPr>
              <a:t>. 1 п. 2 ст. 251 НК РФ доходы в виде безвозмездно полученных некоммерческими организациями (НКО) работ (услуг), выполненных (оказанных) на основании соответствующих договоров и используемые в указанных жертвователем целях, </a:t>
            </a:r>
            <a:r>
              <a:rPr lang="ru-RU" b="1" dirty="0">
                <a:latin typeface="Garamond" panose="02020404030301010803" pitchFamily="18" charset="0"/>
              </a:rPr>
              <a:t>освобождается от обложения налогом на прибыль</a:t>
            </a:r>
            <a:r>
              <a:rPr lang="ru-RU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Денежные средства, полученные учреждением по договору пожертвования и использованные </a:t>
            </a:r>
            <a:r>
              <a:rPr lang="ru-RU" b="1" dirty="0">
                <a:latin typeface="Garamond" panose="02020404030301010803" pitchFamily="18" charset="0"/>
              </a:rPr>
              <a:t>не по целевому назначению</a:t>
            </a:r>
            <a:r>
              <a:rPr lang="ru-RU" dirty="0">
                <a:latin typeface="Garamond" panose="02020404030301010803" pitchFamily="18" charset="0"/>
              </a:rPr>
              <a:t>, указанному жертвователем, являются </a:t>
            </a:r>
            <a:r>
              <a:rPr lang="ru-RU" b="1" dirty="0">
                <a:latin typeface="Garamond" panose="02020404030301010803" pitchFamily="18" charset="0"/>
              </a:rPr>
              <a:t>внереализационным доходом в целях налогообложения прибыли </a:t>
            </a:r>
            <a:r>
              <a:rPr lang="ru-RU" dirty="0">
                <a:latin typeface="Garamond" panose="02020404030301010803" pitchFamily="18" charset="0"/>
              </a:rPr>
              <a:t>(п. 14 ст. 250 НК РФ).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70B59-C0AF-45A0-9863-7D15F3985E06}"/>
              </a:ext>
            </a:extLst>
          </p:cNvPr>
          <p:cNvSpPr txBox="1"/>
          <p:nvPr/>
        </p:nvSpPr>
        <p:spPr>
          <a:xfrm>
            <a:off x="9701168" y="907948"/>
            <a:ext cx="16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Доходы НКО </a:t>
            </a:r>
          </a:p>
        </p:txBody>
      </p:sp>
    </p:spTree>
    <p:extLst>
      <p:ext uri="{BB962C8B-B14F-4D97-AF65-F5344CB8AC3E}">
        <p14:creationId xmlns:p14="http://schemas.microsoft.com/office/powerpoint/2010/main" val="233697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Реестр </a:t>
            </a:r>
            <a:r>
              <a:rPr lang="ru-RU" altLang="ru-RU" sz="2800" b="1" dirty="0">
                <a:latin typeface="Garamond" panose="02020404030301010803" pitchFamily="18" charset="0"/>
              </a:rPr>
              <a:t>исполнителей 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общественно полезных услуг</a:t>
            </a:r>
            <a:endParaRPr lang="ru-RU" sz="2800" b="1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D07E0A-A3B3-4694-A734-C27EC334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3" y="1558363"/>
            <a:ext cx="5972661" cy="3040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2657FF-6E65-4210-8BAE-188585390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34" y="3358027"/>
            <a:ext cx="5419851" cy="31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Статья 3 ФЗ от 28.12.2013 N 442-ФЗ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«Об основах социального обслуживания граждан в РФ»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300" b="1" dirty="0">
                <a:latin typeface="Garamond" panose="02020404030301010803" pitchFamily="18" charset="0"/>
              </a:rPr>
              <a:t>поставщик социальных услуг </a:t>
            </a:r>
            <a:r>
              <a:rPr lang="ru-RU" sz="2300" dirty="0">
                <a:latin typeface="Garamond" panose="02020404030301010803" pitchFamily="18" charset="0"/>
              </a:rPr>
              <a:t>- юридическое лицо независимо от его организационно-правовой формы и (или) индивидуальный предприниматель, осуществляющие социальное обслуживание;</a:t>
            </a:r>
          </a:p>
          <a:p>
            <a:pPr algn="just"/>
            <a:r>
              <a:rPr lang="ru-RU" sz="2300" b="1" dirty="0">
                <a:latin typeface="Garamond" panose="02020404030301010803" pitchFamily="18" charset="0"/>
              </a:rPr>
              <a:t>социальное обслуживание граждан </a:t>
            </a:r>
            <a:r>
              <a:rPr lang="ru-RU" sz="2300" dirty="0">
                <a:latin typeface="Garamond" panose="02020404030301010803" pitchFamily="18" charset="0"/>
              </a:rPr>
              <a:t>(социальное обслуживание) - деятельность по предоставлению социальных услуг гражданам;</a:t>
            </a:r>
          </a:p>
          <a:p>
            <a:pPr algn="just"/>
            <a:r>
              <a:rPr lang="ru-RU" sz="2300" b="1" dirty="0">
                <a:latin typeface="Garamond" panose="02020404030301010803" pitchFamily="18" charset="0"/>
              </a:rPr>
              <a:t>социальная услуга </a:t>
            </a:r>
            <a:r>
              <a:rPr lang="ru-RU" sz="2300" dirty="0">
                <a:latin typeface="Garamond" panose="02020404030301010803" pitchFamily="18" charset="0"/>
              </a:rPr>
              <a:t>- действие 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 обеспечивать свои основные жизненные потребности;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Статья 25 ФЗ от 28.12.2013 N 442-ФЗ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«Об основах социального обслуживания граждан в РФ»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300" dirty="0">
                <a:latin typeface="Garamond" panose="02020404030301010803" pitchFamily="18" charset="0"/>
              </a:rPr>
              <a:t>Реестр поставщиков социальных услуг формируется в субъекте РФ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Включение организаций социального обслуживания в реестр поставщиков социальных услуг осуществляется на добровольной основе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Реестр поставщиков социальных услуг в субъекте РФ размещается на официальном сайте уполномоченного органа субъекта РФ в сети "Интернет«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Поставщик социальных услуг с момента его включения в реестр поставщиков социальных услуг несет ответственность за достоверность и актуальность информации, содержащейся в этом реестре.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Информация о поставщиках социальных услуг размещается в государственной информационной системе «Единая централизованная цифровая платформа в социальной сфере» согласно ФЗ от 17 июля 1999 года N 178-ФЗ «О государственной социальной помощи»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Реестр поставщиков социальных услуг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E86542-313D-4F9B-8365-52DAEF3CE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6"/>
          <a:stretch/>
        </p:blipFill>
        <p:spPr>
          <a:xfrm>
            <a:off x="914248" y="4041298"/>
            <a:ext cx="3950668" cy="20775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500D2-D2F7-41BF-8AE3-1FF65B637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600" y="1690690"/>
            <a:ext cx="6684300" cy="44681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FAA024-6E5B-4332-AD8F-285E80AB9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49"/>
          <a:stretch/>
        </p:blipFill>
        <p:spPr>
          <a:xfrm>
            <a:off x="914248" y="1742566"/>
            <a:ext cx="3950668" cy="21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n-ea"/>
                <a:cs typeface="+mn-cs"/>
              </a:rPr>
              <a:t>Документами, подтверждающими право на освобождение от налогообложения и учета в состав внереализационных расходов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Garamond" panose="02020404030301010803" pitchFamily="18" charset="0"/>
              </a:rPr>
              <a:t>НК РФ не устанавливает конкретный перечень документов, подтверждающих факт осуществления пожертвования, а значит, не ограничивает налогоплательщика в вопросе подтверждения правомерности учета соответствующих расходов (письмо Минфина России от 18 сентября 2020 года № 03-03-06/2/82006).</a:t>
            </a:r>
          </a:p>
          <a:p>
            <a:pPr marL="0" indent="0" algn="just">
              <a:buNone/>
            </a:pPr>
            <a:r>
              <a:rPr lang="ru-RU" dirty="0">
                <a:latin typeface="Garamond" panose="02020404030301010803" pitchFamily="18" charset="0"/>
              </a:rPr>
              <a:t>Если получателями товаров (работ, услуг), имущественных прав являются организация и (или) индивидуальный предприниматель (ИП) то подтверждающими документами:</a:t>
            </a:r>
          </a:p>
          <a:p>
            <a:pPr algn="just"/>
            <a:r>
              <a:rPr lang="ru-RU" b="1" dirty="0">
                <a:latin typeface="Garamond" panose="02020404030301010803" pitchFamily="18" charset="0"/>
              </a:rPr>
              <a:t>договор или контракт </a:t>
            </a:r>
            <a:r>
              <a:rPr lang="ru-RU" dirty="0">
                <a:latin typeface="Garamond" panose="02020404030301010803" pitchFamily="18" charset="0"/>
              </a:rPr>
              <a:t>о безвозмездной передаче имущества, товаров (работ, услуг), имущественных прав;</a:t>
            </a:r>
          </a:p>
          <a:p>
            <a:pPr algn="just"/>
            <a:r>
              <a:rPr lang="ru-RU" b="1" dirty="0">
                <a:latin typeface="Garamond" panose="02020404030301010803" pitchFamily="18" charset="0"/>
              </a:rPr>
              <a:t>акт приема-передачи</a:t>
            </a:r>
            <a:r>
              <a:rPr lang="ru-RU" dirty="0">
                <a:latin typeface="Garamond" panose="02020404030301010803" pitchFamily="18" charset="0"/>
              </a:rPr>
              <a:t> имущества, товаров (работ, услуг), имущественных прав или иной документ, подтверждающий передачу имущества, товаров, имущественных прав (выполнение работ, оказание услуг)</a:t>
            </a:r>
            <a:endParaRPr lang="ru-RU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n-ea"/>
                <a:cs typeface="+mn-cs"/>
              </a:rPr>
              <a:t>Отличие договора о благотворительном пожертвовании имущества и договора дарения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по договору дарения дар можно передать только безвозмездно (п. 1 ст. 572 ГК РФ). По договору о благотворительном пожертвовании его можно передать также и на возмездной основе, но на льготных условиях (</a:t>
            </a:r>
            <a:r>
              <a:rPr lang="ru-RU" dirty="0" err="1">
                <a:latin typeface="Garamond" panose="02020404030301010803" pitchFamily="18" charset="0"/>
              </a:rPr>
              <a:t>пп</a:t>
            </a:r>
            <a:r>
              <a:rPr lang="ru-RU" dirty="0">
                <a:latin typeface="Garamond" panose="02020404030301010803" pitchFamily="18" charset="0"/>
              </a:rPr>
              <a:t>. 1 п. 2 ст. 5 ФЗ-135);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благотворительное пожертвование должно быть направлено на цели, предусмотренные п. 1 ст. 2 ФЗ-135 (социальную поддержку граждан, помощь пострадавшим от стихийных бедствий, содействие охране здоровья и т.п.). Для дарения такого ограничения законодательство не предусматривает;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в качестве дара может выступать освобождение от имущественной обязанности дарителю или третьему лицу (п. 1 ст. 572 ГК РФ). Для благотворительного пожертвования такая возможность не предусмотрена (п. 2 ст. 5 ФЗ-135)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0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Предмет договора о благотворительном пожертвовании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В договоре о благотворительном пожертвовании рекомендуем указать </a:t>
            </a:r>
            <a:r>
              <a:rPr lang="ru-RU" b="1" dirty="0">
                <a:latin typeface="Garamond" panose="02020404030301010803" pitchFamily="18" charset="0"/>
              </a:rPr>
              <a:t>благотворительную цель</a:t>
            </a:r>
            <a:r>
              <a:rPr lang="ru-RU" dirty="0">
                <a:latin typeface="Garamond" panose="02020404030301010803" pitchFamily="18" charset="0"/>
              </a:rPr>
              <a:t>, с которой вы передаете, например, право собственности, права владения, пользования и распоряжения имуществом, выполняете работу или предоставляете услугу (п. 3 ст. 5 ФЗ-135).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Если вы передается «пожертвование» не безвозмездно, а на льготных условиях, то в договор нужно включить такие условия.</a:t>
            </a:r>
          </a:p>
          <a:p>
            <a:pPr algn="just"/>
            <a:endParaRPr lang="ru-RU" dirty="0">
              <a:latin typeface="Garamond" panose="02020404030301010803" pitchFamily="18" charset="0"/>
            </a:endParaRPr>
          </a:p>
          <a:p>
            <a:pPr algn="just"/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Предмет договора о благотворительном пожертвовании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В договоре о благотворительном пожертвовании рекомендуем указать </a:t>
            </a:r>
            <a:r>
              <a:rPr lang="ru-RU" b="1" dirty="0">
                <a:latin typeface="Garamond" panose="02020404030301010803" pitchFamily="18" charset="0"/>
              </a:rPr>
              <a:t>благотворительную цель</a:t>
            </a:r>
            <a:r>
              <a:rPr lang="ru-RU" dirty="0">
                <a:latin typeface="Garamond" panose="02020404030301010803" pitchFamily="18" charset="0"/>
              </a:rPr>
              <a:t>, с которой вы передаете, например, право собственности, права владения, пользования и распоряжения имуществом, выполняете работу или предоставляете услугу (п. 3 ст. 5 ФЗ-135).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Если вы передается «пожертвование» не безвозмездно, а на льготных условиях, то в договор нужно включить такие условия.</a:t>
            </a:r>
          </a:p>
          <a:p>
            <a:pPr algn="just"/>
            <a:endParaRPr lang="ru-RU" dirty="0">
              <a:latin typeface="Garamond" panose="02020404030301010803" pitchFamily="18" charset="0"/>
            </a:endParaRPr>
          </a:p>
          <a:p>
            <a:pPr algn="just"/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3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Благотворительная цель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latin typeface="Garamond" panose="02020404030301010803" pitchFamily="18" charset="0"/>
              </a:rPr>
              <a:t>социальной поддержки и защиты граждан, включая улучшение материального положения малообеспеченных, социальную реабилитацию безработных, инвалидов и иных лиц, которые в силу своих физических или интеллектуальных особенностей, иных обстоятельств не способны самостоятельно реализовать свои права и законные интересы;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подготовки населения к преодолению последствий стихийных бедствий, экологических, промышленных или иных катастроф, к предотвращению несчастных случаев;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участия в ликвидации чрезвычайных ситуаций и их последствий, профилактике и тушении пожаров, проведении аварийно-спасательных работ, а также оказания помощи пострадавшим в результате стихийных бедствий, экологических, промышленных или иных катастроф, социальных, национальных, религиозных конфликтов, жертвам репрессий, беженцам и вынужденным переселенцам;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укреплению мира, дружбы и согласия между народами, предотвращению социальных, национальных, религиозных конфликтов;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укреплению престижа и роли семьи в обществе;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защите материнства, детства и отцовства;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Благотворительная цель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деятельности в сфере образования, науки, культуры, искусства, просвещения, духовному развитию личности;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деятельности в сфере профилактики и охраны здоровья граждан, а также пропаганды здорового образа жизни, улучшения морально-психологического состояния граждан;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деятельности в области физической культуры и спорта (за исключением профессионального спорта), участия в организации и (или) проведении физкультурных и спортивных мероприятий в форме безвозмездного выполнения работ и (или) оказания услуг физическими лицами;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охраны окружающей среды и защиты животных;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охраны и должного содержания зданий, объектов и территорий, имеющих историческое, культовое, культурное или природоохранное значение, и мест захоронения;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подготовки населения в области защиты от чрезвычайных ситуаций, пропаганды знаний в области защиты населения и территорий от чрезвычайных ситуаций и обеспечения пожарной безопасности;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социальной реабилитации детей-сирот, детей, оставшихся без попечения родителей, безнадзорных детей, детей, находящихся в трудной жизненной ситуации;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Какие доходы учреждения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не облагаются налогом на прибыль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Garamond" panose="02020404030301010803" pitchFamily="18" charset="0"/>
              </a:rPr>
              <a:t>Доходы, которые не учитываются при исчислении налога на прибыль, поименованы в ст. 251 НК РФ. Их перечень является исчерпывающим.</a:t>
            </a: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Если вы - бюджетное или автономное учреждение, то не облагайте налогом на прибыль, например, полученное целевое финансирование (в том числе субсидии из бюджета) при условии ведения учреждением </a:t>
            </a:r>
            <a:r>
              <a:rPr lang="ru-RU" sz="2400" b="1" dirty="0">
                <a:latin typeface="Garamond" panose="02020404030301010803" pitchFamily="18" charset="0"/>
              </a:rPr>
              <a:t>раздельного учета доходов и расходов</a:t>
            </a:r>
            <a:r>
              <a:rPr lang="ru-RU" sz="2400" dirty="0">
                <a:latin typeface="Garamond" panose="02020404030301010803" pitchFamily="18" charset="0"/>
              </a:rPr>
              <a:t>, полученных и произведенных в рамках целевого финансирования и приносящей доход деятельности (</a:t>
            </a:r>
            <a:r>
              <a:rPr lang="ru-RU" sz="2400" dirty="0" err="1">
                <a:latin typeface="Garamond" panose="02020404030301010803" pitchFamily="18" charset="0"/>
              </a:rPr>
              <a:t>пп</a:t>
            </a:r>
            <a:r>
              <a:rPr lang="ru-RU" sz="2400" dirty="0">
                <a:latin typeface="Garamond" panose="02020404030301010803" pitchFamily="18" charset="0"/>
              </a:rPr>
              <a:t>. 14 п. 1 ст. 251 НК РФ).</a:t>
            </a:r>
          </a:p>
          <a:p>
            <a:pPr marL="0" indent="0" algn="just">
              <a:buNone/>
            </a:pPr>
            <a:r>
              <a:rPr lang="ru-RU" sz="2400" dirty="0">
                <a:latin typeface="Garamond" panose="02020404030301010803" pitchFamily="18" charset="0"/>
              </a:rPr>
              <a:t>Кроме этого, не учитывайте в составе доходов при определении налоговой базы по налогу на прибыль, например:</a:t>
            </a: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имущество, полученное по решению органов исполнительной власти, а также целевые поступления (например, пожертвования) </a:t>
            </a:r>
            <a:r>
              <a:rPr lang="ru-RU" sz="2400" b="1" dirty="0">
                <a:latin typeface="Garamond" panose="02020404030301010803" pitchFamily="18" charset="0"/>
              </a:rPr>
              <a:t>при условии ведения раздельного учета доходов (расходов)</a:t>
            </a:r>
            <a:r>
              <a:rPr lang="ru-RU" sz="2400" dirty="0">
                <a:latin typeface="Garamond" panose="02020404030301010803" pitchFamily="18" charset="0"/>
              </a:rPr>
              <a:t>, полученных (понесенных) в рамках целевых поступлений (</a:t>
            </a:r>
            <a:r>
              <a:rPr lang="ru-RU" sz="2400" dirty="0" err="1">
                <a:latin typeface="Garamond" panose="02020404030301010803" pitchFamily="18" charset="0"/>
              </a:rPr>
              <a:t>пп</a:t>
            </a:r>
            <a:r>
              <a:rPr lang="ru-RU" sz="2400" dirty="0">
                <a:latin typeface="Garamond" panose="02020404030301010803" pitchFamily="18" charset="0"/>
              </a:rPr>
              <a:t>. 8 п. 1, п. 2 ст. 251 НК РФ)</a:t>
            </a: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средства целевого финансирования, </a:t>
            </a:r>
            <a:r>
              <a:rPr lang="ru-RU" sz="2400" b="1" dirty="0">
                <a:latin typeface="Garamond" panose="02020404030301010803" pitchFamily="18" charset="0"/>
              </a:rPr>
              <a:t>не полностью использованные по целевому назначению </a:t>
            </a:r>
            <a:r>
              <a:rPr lang="ru-RU" sz="2400" dirty="0">
                <a:latin typeface="Garamond" panose="02020404030301010803" pitchFamily="18" charset="0"/>
              </a:rPr>
              <a:t>на конец отчетного периода (при условии ведения раздельного учета доходов (расходов), полученных (понесенных) в рамках целевых поступлений) (Письмо Минфина России от 30.04.2021 N 03-03-06/3/33900)</a:t>
            </a: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имущество, полученное безвозмездно на ведение основных видов деятельности, если вы - государственное (муниципальное) образовательное учреждение (</a:t>
            </a:r>
            <a:r>
              <a:rPr lang="ru-RU" sz="2400" dirty="0" err="1">
                <a:latin typeface="Garamond" panose="02020404030301010803" pitchFamily="18" charset="0"/>
              </a:rPr>
              <a:t>пп</a:t>
            </a:r>
            <a:r>
              <a:rPr lang="ru-RU" sz="2400" dirty="0">
                <a:latin typeface="Garamond" panose="02020404030301010803" pitchFamily="18" charset="0"/>
              </a:rPr>
              <a:t>. 22 п. 1 ст. 251 НК РФ)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81436-8994-483D-93A6-837D7AD21559}"/>
              </a:ext>
            </a:extLst>
          </p:cNvPr>
          <p:cNvSpPr txBox="1"/>
          <p:nvPr/>
        </p:nvSpPr>
        <p:spPr>
          <a:xfrm>
            <a:off x="9701168" y="907948"/>
            <a:ext cx="16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Доходы НКО </a:t>
            </a:r>
          </a:p>
        </p:txBody>
      </p:sp>
    </p:spTree>
    <p:extLst>
      <p:ext uri="{BB962C8B-B14F-4D97-AF65-F5344CB8AC3E}">
        <p14:creationId xmlns:p14="http://schemas.microsoft.com/office/powerpoint/2010/main" val="1993142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Благотворительная цель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>
                <a:latin typeface="Garamond" panose="02020404030301010803" pitchFamily="18" charset="0"/>
              </a:rPr>
              <a:t>оказания бесплатной юридической помощи и правового просвещения населения;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добровольческой (волонтерской) деятельности;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участия в деятельности по профилактике безнадзорности и правонарушений несовершеннолетних;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развитию научно-технического, художественного творчества детей и молодежи;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патриотическому, духовно-нравственному воспитанию детей и молодежи;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поддержки общественно значимых молодежных инициатив, проектов, детского и молодежного движения, детских и молодежных организаций;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деятельности по производству и (или) распространению социальной рекламы;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профилактике социально опасных форм поведения граждан;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участия граждан в поиске лиц, пропавших без вести;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в оказании медицинской помощи в организациях, оказывающих медицинскую помощь;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77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Garamond" panose="02020404030301010803" pitchFamily="18" charset="0"/>
              </a:rPr>
              <a:t>Благотворительная цель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>
                <a:latin typeface="Garamond" panose="02020404030301010803" pitchFamily="18" charset="0"/>
              </a:rPr>
              <a:t>содействия органам внутренних дел (полиции) и иным правоохранительным органам в охране общественного порядка в соответствии с законодательством РФ;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участия в проведении мероприятий по увековечению памяти погибших при защите Отечества;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оказания поддержки соотечественникам, проживающим за рубежом, в осуществлении их прав, обеспечении защиты их интересов и сохранении общероссийской культурной идентичности.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38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n-ea"/>
                <a:cs typeface="+mn-cs"/>
              </a:rPr>
              <a:t>Документами, подтверждающими право на освобождение от налогообложения и учета в состав внереализационных расходов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Пожертвования могут делаться гражданам, медицинским, образовательным организациям, организациям социального обслуживания и другим аналогичным организациям, благотворительным и научным организациям, фондам, музеям и другим учреждениям культуры, общественным и религиозным организациям, иным некоммерческим организациям (п. 1 ст. 582 ГК РФ).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Согласно п. 3 ст. 582 ГК РФ в отличие от дарения имущество, полученное в виде пожертвования, должно использоваться </a:t>
            </a:r>
            <a:r>
              <a:rPr lang="ru-RU" sz="2000" b="1" dirty="0">
                <a:latin typeface="Garamond" panose="02020404030301010803" pitchFamily="18" charset="0"/>
              </a:rPr>
              <a:t>по определенному назначению, обусловленному жертвователем </a:t>
            </a:r>
            <a:r>
              <a:rPr lang="ru-RU" sz="2000" dirty="0">
                <a:latin typeface="Garamond" panose="02020404030301010803" pitchFamily="18" charset="0"/>
              </a:rPr>
              <a:t>(Федеральный закон от 11.08.1995 N 135-ФЗ «О благотворительной деятельности и добровольчестве (</a:t>
            </a:r>
            <a:r>
              <a:rPr lang="ru-RU" sz="2000" dirty="0" err="1">
                <a:latin typeface="Garamond" panose="02020404030301010803" pitchFamily="18" charset="0"/>
              </a:rPr>
              <a:t>волонтерстве</a:t>
            </a:r>
            <a:r>
              <a:rPr lang="ru-RU" sz="2000" dirty="0">
                <a:latin typeface="Garamond" panose="02020404030301010803" pitchFamily="18" charset="0"/>
              </a:rPr>
              <a:t>)».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Юридическое лицо, принимающее пожертвование, для использования которого установлено определенное назначение, должно вести обособленный учет всех операций по использованию пожертвованного имущества (п. 3 ст. 582 ГК РФ).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Документом, определяющим назначение использования пожертвования, является </a:t>
            </a:r>
            <a:r>
              <a:rPr lang="ru-RU" sz="2000" b="1" dirty="0">
                <a:latin typeface="Garamond" panose="02020404030301010803" pitchFamily="18" charset="0"/>
              </a:rPr>
              <a:t>план финансово-хозяйственной деятельности</a:t>
            </a:r>
            <a:r>
              <a:rPr lang="ru-RU" sz="2000" dirty="0">
                <a:latin typeface="Garamond" panose="02020404030301010803" pitchFamily="18" charset="0"/>
              </a:rPr>
              <a:t> государственного учреждения, составляемый и утверждаемый в соответствии с Требованиями к плану финансово-хозяйственной деятельности государственного (муниципального) учреждения, утвержденными Приказом Минфина России от 31.08.2018 N 186н (Письмо Минфина России от 28.02.2020 N 02-06-05/14804)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3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n-ea"/>
                <a:cs typeface="+mn-cs"/>
              </a:rPr>
              <a:t>Документами, подтверждающими право на освобождение от налогообложения и учета в состав внереализационных расходов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Garamond" panose="02020404030301010803" pitchFamily="18" charset="0"/>
              </a:rPr>
              <a:t>В случае нецелевого использования благотворительного пожертвования благотворитель (жертвователь) может его отменить </a:t>
            </a:r>
            <a:r>
              <a:rPr lang="ru-RU" dirty="0">
                <a:latin typeface="Garamond" panose="02020404030301010803" pitchFamily="18" charset="0"/>
              </a:rPr>
              <a:t>(п. 5 ст. 582 ГК РФ), потребовав расторжения договора и возврата переданного пожертвования.</a:t>
            </a:r>
          </a:p>
          <a:p>
            <a:pPr algn="just"/>
            <a:r>
              <a:rPr lang="ru-RU" sz="2900" dirty="0">
                <a:latin typeface="Garamond" panose="02020404030301010803" pitchFamily="18" charset="0"/>
              </a:rPr>
              <a:t>В отчете о целевом использовании средств раскрывается информация о целевом использовании средств, полученных НКО для обеспечения ее уставной деятельности, в соответствии с утвержденной в установленном порядке сметой доходов и расходов (бюджетом, финансовым планом) этой организации (далее - смета).</a:t>
            </a:r>
          </a:p>
          <a:p>
            <a:pPr algn="just"/>
            <a:r>
              <a:rPr lang="ru-RU" sz="2900" dirty="0">
                <a:latin typeface="Garamond" panose="02020404030301010803" pitchFamily="18" charset="0"/>
              </a:rPr>
              <a:t>В отчете о целевом использовании средств показывается остаток на начало отчетного года, поступление средств, использование (расходование) и остаток на конец отчетного периода средств целевого финансирования.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0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n-ea"/>
                <a:cs typeface="+mn-cs"/>
              </a:rPr>
              <a:t>Социальный налоговый вычет для физических лиц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Garamond" panose="02020404030301010803" pitchFamily="18" charset="0"/>
              </a:rPr>
              <a:t>Физлица, перечислившие пожертвования имеют право на социальный вычет по НДФЛ в сумме доходов, перечисляемых им в виде пожертвований: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благотворительным организациям;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СОНКО на осуществление ими деятельности, предусмотренной законодательством;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некоммерческим организациям, осуществляющим деятельность в области науки, культуры, физической культуры и спорта (за исключением профессионального спорта), образования, просвещения, здравоохранения, защиты прав и свобод человека и гражданина, социальной и правовой поддержки и защиты граждан, содействия защите граждан от чрезвычайных ситуаций, охраны окружающей среды и защиты животных;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религиозным организациям на осуществление ими уставной деятельности;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некоммерческим организациям на формирование или пополнение целевого капитала, которые осуществляются в порядке, установленном ФЗ от 30 декабря 2006 года N 275-ФЗ «О порядке формирования и использования целевого капитала некоммерческих организаций».</a:t>
            </a:r>
            <a:endParaRPr lang="ru-RU" sz="2000" b="0" dirty="0">
              <a:effectLst/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8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Социальный налоговый вычет для физических лиц</a:t>
            </a:r>
            <a:endParaRPr lang="ru-RU" sz="2800" b="1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1539" cy="4351338"/>
          </a:xfrm>
        </p:spPr>
        <p:txBody>
          <a:bodyPr>
            <a:normAutofit/>
          </a:bodyPr>
          <a:lstStyle/>
          <a:p>
            <a:pPr algn="just"/>
            <a:r>
              <a:rPr lang="ru-RU" sz="2300" dirty="0">
                <a:latin typeface="Garamond" panose="02020404030301010803" pitchFamily="18" charset="0"/>
              </a:rPr>
              <a:t>Вычет предоставляется в сумме доходов, перечисляемых в виде такого пожертвования (</a:t>
            </a:r>
            <a:r>
              <a:rPr lang="ru-RU" sz="2300" dirty="0" err="1">
                <a:latin typeface="Garamond" panose="02020404030301010803" pitchFamily="18" charset="0"/>
              </a:rPr>
              <a:t>пп</a:t>
            </a:r>
            <a:r>
              <a:rPr lang="ru-RU" sz="2300" dirty="0">
                <a:latin typeface="Garamond" panose="02020404030301010803" pitchFamily="18" charset="0"/>
              </a:rPr>
              <a:t>. 1 п. 1 ст. 219 НК РФ, Письмо Минфина России от 30.12.2020 N 03-04-06/116141)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Указанный налоговый вычет предоставляется в размере фактически произведенных расходов, </a:t>
            </a:r>
            <a:r>
              <a:rPr lang="ru-RU" sz="2300" b="1" dirty="0">
                <a:latin typeface="Garamond" panose="02020404030301010803" pitchFamily="18" charset="0"/>
              </a:rPr>
              <a:t>но не более 25 процентов суммы дохода</a:t>
            </a:r>
            <a:r>
              <a:rPr lang="ru-RU" sz="2300" dirty="0">
                <a:latin typeface="Garamond" panose="02020404030301010803" pitchFamily="18" charset="0"/>
              </a:rPr>
              <a:t>, полученного в налоговом периоде и подлежащего налогообложению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91B21-25E8-47FC-A955-E39C5CE3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63" y="1825625"/>
            <a:ext cx="5496889" cy="350608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F7AFA0-CB7B-4F52-83CF-F68E6D693308}"/>
              </a:ext>
            </a:extLst>
          </p:cNvPr>
          <p:cNvSpPr/>
          <p:nvPr/>
        </p:nvSpPr>
        <p:spPr>
          <a:xfrm>
            <a:off x="6202263" y="5466649"/>
            <a:ext cx="1665841" cy="270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5" b="1" kern="0" dirty="0">
                <a:solidFill>
                  <a:srgbClr val="2D2DB9"/>
                </a:solidFill>
                <a:latin typeface="Arial"/>
                <a:cs typeface="Arial"/>
              </a:rPr>
              <a:t>https://clck.ru/3BPrj8</a:t>
            </a:r>
          </a:p>
        </p:txBody>
      </p:sp>
    </p:spTree>
    <p:extLst>
      <p:ext uri="{BB962C8B-B14F-4D97-AF65-F5344CB8AC3E}">
        <p14:creationId xmlns:p14="http://schemas.microsoft.com/office/powerpoint/2010/main" val="1792325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Социальный налоговый вычет для физических лиц</a:t>
            </a:r>
            <a:endParaRPr lang="ru-RU" sz="2800" b="1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Необходимый набор документов: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паспорт;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декларация о доходах и расходах (3-НДФЛ);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заявление на возврат налога;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справки, чеки, квитанции, которые подтверждают взносы;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справка 2-НДФЛ.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3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! Если уплаченные средства не являются безвозмездным пожертвованием, то социальный налоговый вычет по ним не предоставляется.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300" dirty="0">
                <a:latin typeface="Garamond" panose="02020404030301010803" pitchFamily="18" charset="0"/>
              </a:rPr>
              <a:t>Во время камеральной проверки декларации по НДФЛ инспекция установила, что налогоплательщик уплачивал детскому саду и лицею средства, используя при перечислении вид платежа «добровольные пожертвования». 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Однако фактически эти переводы пожертвованиями не являлись, так как гражданин таким образом оплачивал обучение своих детей. Поэтому инспекция отказала ему в предоставлении социального налогового вычета и возмещении НДФЛ. 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Налогоплательщик не согласился с этим решением и подал жалобу в ФНС России. Он указал, что добровольно перечислял средства в помощь образовательным учреждениям, а не ради экономической выгоды, поэтому считает отказ инспекции неправомерным.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13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! Если уплаченные средства не являются безвозмездным пожертвованием, то социальный налоговый вычет по ним не предоставляется.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300" dirty="0">
                <a:latin typeface="Garamond" panose="02020404030301010803" pitchFamily="18" charset="0"/>
              </a:rPr>
              <a:t>При рассмотрении жалобы ФНС России установила, что комитет финансов города утвердил порядок, разграничивающий доходы в виде «безвозмездных перечислений» и «прочих доходов». Копии чеков свидетельствуют, что гражданин ежемесячно оплачивал обучение своих детей, используя наименование вида платежа "добровольное пожертвование" и указывая их данные. 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В банковских выписках о назначении платежей, предоставленных детским садом и лицеем, эти операции идентифицированы под кодом "прочие доходы", согласно действующему в городе порядку. 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Таким образом, перечисленные образовательным учреждениям средства не являются безвозмездным пожертвованием, и инспекция не учла их в качестве социального налогового вычета обоснованно (</a:t>
            </a:r>
            <a:r>
              <a:rPr lang="ru-RU" sz="2300" dirty="0" err="1">
                <a:latin typeface="Garamond" panose="02020404030301010803" pitchFamily="18" charset="0"/>
              </a:rPr>
              <a:t>пп</a:t>
            </a:r>
            <a:r>
              <a:rPr lang="ru-RU" sz="2300" dirty="0">
                <a:latin typeface="Garamond" panose="02020404030301010803" pitchFamily="18" charset="0"/>
              </a:rPr>
              <a:t>. 1 п. 1 ст. 219 НК РФ).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9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! Если уплаченные средства не являются безвозмездным пожертвованием, то социальный налоговый вычет по ним не предоставляется.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latin typeface="Garamond" panose="02020404030301010803" pitchFamily="18" charset="0"/>
              </a:rPr>
              <a:t>Доходы, полученные в виде пожертвований от физического лица, отражаются по статье 150 «Безвозмездные денежные поступления» аналитической группы подвида доходов бюджетов и относятся на подстатью 155 «Поступления текущего характера от иных резидентов (за исключением сектора государственного управления и организаций государственного сектора) КОСГУ (Порядок N 82н, Порядок N 209н).</a:t>
            </a:r>
          </a:p>
          <a:p>
            <a:endParaRPr lang="ru-RU" sz="2400" dirty="0"/>
          </a:p>
          <a:p>
            <a:endParaRPr lang="ru-RU" sz="2400" b="0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Какие доходы учреждения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не облагаются налогом на прибыль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>
                <a:latin typeface="Garamond" panose="02020404030301010803" pitchFamily="18" charset="0"/>
              </a:rPr>
              <a:t>гранты. </a:t>
            </a:r>
            <a:r>
              <a:rPr lang="ru-RU" sz="2000" dirty="0">
                <a:latin typeface="Garamond" panose="02020404030301010803" pitchFamily="18" charset="0"/>
              </a:rPr>
              <a:t>Гранты Президента РФ, предоставляемые Фондом президентских грантов, налогом не облагаются. По другим грантам значение имеют источник (кто выделяет грант) и сфера реализации грантовой программы</a:t>
            </a:r>
          </a:p>
          <a:p>
            <a:pPr algn="just"/>
            <a:r>
              <a:rPr lang="ru-RU" sz="2000" b="1" dirty="0">
                <a:latin typeface="Garamond" panose="02020404030301010803" pitchFamily="18" charset="0"/>
              </a:rPr>
              <a:t>пожертвования</a:t>
            </a:r>
          </a:p>
          <a:p>
            <a:pPr algn="just"/>
            <a:r>
              <a:rPr lang="ru-RU" sz="2000" b="1" dirty="0">
                <a:latin typeface="Garamond" panose="02020404030301010803" pitchFamily="18" charset="0"/>
              </a:rPr>
              <a:t>взносы </a:t>
            </a:r>
            <a:r>
              <a:rPr lang="ru-RU" sz="2000" dirty="0">
                <a:latin typeface="Garamond" panose="02020404030301010803" pitchFamily="18" charset="0"/>
              </a:rPr>
              <a:t>(деньги и иное имущество), которые вносятся учредителями, участниками, членами организации и предусмотрены ее уставом</a:t>
            </a:r>
          </a:p>
          <a:p>
            <a:pPr algn="just"/>
            <a:r>
              <a:rPr lang="ru-RU" sz="2000" b="1" dirty="0">
                <a:latin typeface="Garamond" panose="02020404030301010803" pitchFamily="18" charset="0"/>
              </a:rPr>
              <a:t>безвозмездно полученные работы и услуги</a:t>
            </a:r>
            <a:r>
              <a:rPr lang="ru-RU" sz="2000" dirty="0">
                <a:latin typeface="Garamond" panose="02020404030301010803" pitchFamily="18" charset="0"/>
              </a:rPr>
              <a:t> при наличии договоров о безвозмездном выполнении работ, оказании услуг</a:t>
            </a:r>
          </a:p>
          <a:p>
            <a:pPr algn="just"/>
            <a:r>
              <a:rPr lang="ru-RU" sz="2000" b="1" dirty="0">
                <a:latin typeface="Garamond" panose="02020404030301010803" pitchFamily="18" charset="0"/>
              </a:rPr>
              <a:t>имущество и права</a:t>
            </a:r>
            <a:r>
              <a:rPr lang="ru-RU" sz="2000" dirty="0">
                <a:latin typeface="Garamond" panose="02020404030301010803" pitchFamily="18" charset="0"/>
              </a:rPr>
              <a:t>, переходящие по завещанию в порядке наследования или получены на осуществление благотворительной деятельности;</a:t>
            </a:r>
          </a:p>
          <a:p>
            <a:pPr algn="just"/>
            <a:r>
              <a:rPr lang="ru-RU" sz="2000" b="1" dirty="0">
                <a:latin typeface="Garamond" panose="02020404030301010803" pitchFamily="18" charset="0"/>
              </a:rPr>
              <a:t>субсидии</a:t>
            </a:r>
            <a:r>
              <a:rPr lang="ru-RU" sz="2000" dirty="0">
                <a:latin typeface="Garamond" panose="02020404030301010803" pitchFamily="18" charset="0"/>
              </a:rPr>
              <a:t>, предоставленные из федерального бюджета, бюджетов субъектов РФ, местных бюджетов, бюджетов государственных внебюджетных фондов на осуществление уставной деятельности;</a:t>
            </a:r>
          </a:p>
          <a:p>
            <a:pPr algn="just"/>
            <a:r>
              <a:rPr lang="ru-RU" sz="2000" b="1" dirty="0">
                <a:latin typeface="Garamond" panose="02020404030301010803" pitchFamily="18" charset="0"/>
              </a:rPr>
              <a:t>права безвозмездного пользования имуществом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частные пожертвования, членские взносы, бесплатные услуги от бизнеса и волонтеров, если ничего не продают, не оказывают платных услуг и не получают процентов по депозитам.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81436-8994-483D-93A6-837D7AD21559}"/>
              </a:ext>
            </a:extLst>
          </p:cNvPr>
          <p:cNvSpPr txBox="1"/>
          <p:nvPr/>
        </p:nvSpPr>
        <p:spPr>
          <a:xfrm>
            <a:off x="9701168" y="907948"/>
            <a:ext cx="16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Доходы НКО </a:t>
            </a:r>
          </a:p>
        </p:txBody>
      </p:sp>
    </p:spTree>
    <p:extLst>
      <p:ext uri="{BB962C8B-B14F-4D97-AF65-F5344CB8AC3E}">
        <p14:creationId xmlns:p14="http://schemas.microsoft.com/office/powerpoint/2010/main" val="3135413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Garamond" panose="02020404030301010803" pitchFamily="18" charset="0"/>
              </a:rPr>
              <a:t>12.1.5. На статью 150 «Безвозмездные денежные поступления» аналитической группы подвида доходов бюджетов относятся безвозмездные денежные поступления: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Garamond" panose="02020404030301010803" pitchFamily="18" charset="0"/>
              </a:rPr>
              <a:t>от организаций (в том числе от государственных (муниципальных) учреждений), в том числе поступления от возврата организациями остатков субсидии, имеющих целевое назначение, прошлых лет; </a:t>
            </a:r>
          </a:p>
          <a:p>
            <a:r>
              <a:rPr lang="ru-RU" sz="2400" dirty="0">
                <a:latin typeface="Garamond" panose="02020404030301010803" pitchFamily="18" charset="0"/>
              </a:rPr>
              <a:t>в форме грантов, пожертвований, иных безвозмездных перечислений от физических и юридических лиц; </a:t>
            </a:r>
          </a:p>
          <a:p>
            <a:r>
              <a:rPr lang="ru-RU" sz="2400" dirty="0">
                <a:latin typeface="Garamond" panose="02020404030301010803" pitchFamily="18" charset="0"/>
              </a:rPr>
              <a:t>от субсидии на иные цели, грантов в форме субсидий; </a:t>
            </a:r>
          </a:p>
          <a:p>
            <a:r>
              <a:rPr lang="ru-RU" sz="2400" dirty="0">
                <a:latin typeface="Garamond" panose="02020404030301010803" pitchFamily="18" charset="0"/>
              </a:rPr>
              <a:t>от субсидии на осуществление капитальных вложений; </a:t>
            </a:r>
          </a:p>
          <a:p>
            <a:r>
              <a:rPr lang="ru-RU" sz="2400" dirty="0">
                <a:latin typeface="Garamond" panose="02020404030301010803" pitchFamily="18" charset="0"/>
              </a:rPr>
              <a:t>иные безвозмездные денежные поступления. </a:t>
            </a:r>
            <a:endParaRPr lang="ru-RU" sz="2400" b="0" dirty="0">
              <a:effectLst/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5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4A2B6-1283-4CF7-A104-31ABC76F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cs typeface="Arial" panose="020B0604020202020204" pitchFamily="34" charset="0"/>
              </a:rPr>
              <a:t>Инициативное бюджетирование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A36691-C47E-4F15-9381-7CAF651CD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" b="2570"/>
          <a:stretch/>
        </p:blipFill>
        <p:spPr>
          <a:xfrm>
            <a:off x="484089" y="1786154"/>
            <a:ext cx="5331198" cy="3426062"/>
          </a:xfrm>
          <a:prstGeom prst="rect">
            <a:avLst/>
          </a:prstGeom>
          <a:ln>
            <a:solidFill>
              <a:srgbClr val="B8BDC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84ED69-355D-40D3-8F1F-5DAD16D3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00" y="1752600"/>
            <a:ext cx="5489112" cy="34260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7FBE808-C4C7-458B-98B1-4DA768132651}"/>
              </a:ext>
            </a:extLst>
          </p:cNvPr>
          <p:cNvSpPr/>
          <p:nvPr/>
        </p:nvSpPr>
        <p:spPr>
          <a:xfrm>
            <a:off x="484089" y="5245770"/>
            <a:ext cx="1689886" cy="270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5" b="1" kern="0" dirty="0">
                <a:solidFill>
                  <a:srgbClr val="2D2DB9"/>
                </a:solidFill>
                <a:latin typeface="Arial"/>
                <a:cs typeface="Arial"/>
              </a:rPr>
              <a:t>https://clck.ru/3ArRr2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7A18C0-D1D6-498B-B0AA-7F7C611418A2}"/>
              </a:ext>
            </a:extLst>
          </p:cNvPr>
          <p:cNvSpPr/>
          <p:nvPr/>
        </p:nvSpPr>
        <p:spPr>
          <a:xfrm>
            <a:off x="6218801" y="5238160"/>
            <a:ext cx="1739579" cy="270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5" b="1" kern="0" dirty="0">
                <a:solidFill>
                  <a:srgbClr val="2D2DB9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https://clck.ru/3ArSNd</a:t>
            </a:r>
            <a:endParaRPr lang="ru-RU" sz="1155" b="1" kern="0" dirty="0">
              <a:solidFill>
                <a:srgbClr val="2D2DB9"/>
              </a:solidFill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CDC139-7FD3-43E1-AEE9-C8CBBC4A8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4A2B6-1283-4CF7-A104-31ABC76F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cs typeface="Arial" panose="020B0604020202020204" pitchFamily="34" charset="0"/>
              </a:rPr>
              <a:t>Инициативное бюджетирование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CDC139-7FD3-43E1-AEE9-C8CBBC4A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pic>
        <p:nvPicPr>
          <p:cNvPr id="33794" name="Picture 2" descr="Picture background">
            <a:extLst>
              <a:ext uri="{FF2B5EF4-FFF2-40B4-BE49-F238E27FC236}">
                <a16:creationId xmlns:a16="http://schemas.microsoft.com/office/drawing/2014/main" id="{6644C69A-654E-4BB9-A939-394B15AD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84" y="1279249"/>
            <a:ext cx="7100232" cy="50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D435F4-079A-4732-B0B1-10864BA04F4A}"/>
              </a:ext>
            </a:extLst>
          </p:cNvPr>
          <p:cNvSpPr/>
          <p:nvPr/>
        </p:nvSpPr>
        <p:spPr>
          <a:xfrm>
            <a:off x="2545884" y="6299113"/>
            <a:ext cx="1683474" cy="270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5" b="1" kern="0" dirty="0">
                <a:solidFill>
                  <a:srgbClr val="2D2DB9"/>
                </a:solidFill>
                <a:latin typeface="Arial"/>
                <a:cs typeface="Arial"/>
              </a:rPr>
              <a:t>https://clck.ru/3BPrEi</a:t>
            </a:r>
          </a:p>
        </p:txBody>
      </p:sp>
    </p:spTree>
    <p:extLst>
      <p:ext uri="{BB962C8B-B14F-4D97-AF65-F5344CB8AC3E}">
        <p14:creationId xmlns:p14="http://schemas.microsoft.com/office/powerpoint/2010/main" val="3757483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5400000">
            <a:off x="3776396" y="-1357373"/>
            <a:ext cx="4592723" cy="10456413"/>
          </a:xfrm>
          <a:prstGeom prst="rect">
            <a:avLst/>
          </a:prstGeom>
          <a:solidFill>
            <a:srgbClr val="1E7B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988030" y="2040179"/>
            <a:ext cx="10203244" cy="20835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ru-RU" sz="3200" b="1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Спасибо за внимание!</a:t>
            </a:r>
            <a:br>
              <a:rPr lang="ru-RU" sz="3200" b="1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endParaRPr lang="ru-RU" sz="3200" b="1" dirty="0">
              <a:solidFill>
                <a:schemeClr val="lt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2667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Красноусов Сергей Дмитриевич</a:t>
            </a:r>
          </a:p>
          <a:p>
            <a:pPr>
              <a:spcBef>
                <a:spcPts val="0"/>
              </a:spcBef>
            </a:pPr>
            <a:r>
              <a:rPr lang="en-US" sz="2667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krasnousov@kipk.ru</a:t>
            </a:r>
            <a:endParaRPr sz="2667" dirty="0">
              <a:solidFill>
                <a:schemeClr val="bg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21AA7DA-B543-4522-8882-6970DBE2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8" y="1776004"/>
            <a:ext cx="1605637" cy="1605637"/>
          </a:xfrm>
          <a:prstGeom prst="rect">
            <a:avLst/>
          </a:prstGeom>
          <a:solidFill>
            <a:srgbClr val="0060AB"/>
          </a:solidFill>
          <a:ln>
            <a:noFill/>
          </a:ln>
          <a:ex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2C5BB84-85A6-41CC-9E29-3D392F6B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23" y="1754076"/>
            <a:ext cx="1605637" cy="1605637"/>
          </a:xfrm>
          <a:prstGeom prst="rect">
            <a:avLst/>
          </a:prstGeom>
          <a:solidFill>
            <a:srgbClr val="0060AB"/>
          </a:solidFill>
          <a:ln>
            <a:noFill/>
          </a:ln>
          <a:ex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BE92F1-A3E2-49F8-A176-317A3B0FFE0D}"/>
              </a:ext>
            </a:extLst>
          </p:cNvPr>
          <p:cNvSpPr/>
          <p:nvPr/>
        </p:nvSpPr>
        <p:spPr>
          <a:xfrm>
            <a:off x="1351530" y="3429000"/>
            <a:ext cx="1062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rcfg24.ru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EBCC35-CBA4-48D0-9CA5-64C32B1325FE}"/>
              </a:ext>
            </a:extLst>
          </p:cNvPr>
          <p:cNvSpPr/>
          <p:nvPr/>
        </p:nvSpPr>
        <p:spPr>
          <a:xfrm>
            <a:off x="9353827" y="3381641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vk.com/rcfg24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8CC2E7-52C8-458C-93D5-1691394EA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289" y="423336"/>
            <a:ext cx="2882397" cy="498876"/>
          </a:xfrm>
          <a:prstGeom prst="rect">
            <a:avLst/>
          </a:prstGeom>
        </p:spPr>
      </p:pic>
      <p:pic>
        <p:nvPicPr>
          <p:cNvPr id="14" name="Picture 2" descr="https://avatars.mds.yandex.net/i?id=4dec21e5dcbf94de5904d22ce45a6762277c47d7-12168744-images-thumbs&amp;n=13">
            <a:extLst>
              <a:ext uri="{FF2B5EF4-FFF2-40B4-BE49-F238E27FC236}">
                <a16:creationId xmlns:a16="http://schemas.microsoft.com/office/drawing/2014/main" id="{92748F57-99B9-48CB-A933-355BE2FD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81" y="191971"/>
            <a:ext cx="2012680" cy="9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yandex-images.clstorage.net/ka9GT9334/eb0ab3FNjfWk/VpceQjjteJXS8u6JpEISMQj09LnOagn1Qc-bmT8lE9UYvPzHPPVjPUG03vnd6QvTq1lWtptjCIzZm-rF-T2k4SJD2nYpSC3Rg3b6SdTSU8W5IHS9v68pRDB_zn1_oOMAaKpaIE6iBb-S1nzuem2701ssghcfxwsaKMnJxanNhFUXBJ4wL07b14SgDAoGQzEm6CWVnH_OmjfHL-8-KtLFpQyravAMkGQf8eed3njsemOL3JISz4Sq22-4m8eKTUa1ZSdfcW8tyqX3sc36xDNzBusWFq0NrQuFxj_MDQsAVHcdOruSPADXH_GW_vxZjOnRafyDEq606ZteuUjn-h8F58bkT6B-3crkJzNuK1VB4pfIpES_nuybN3Rs_jxYcKaE3bmakd8yVKxD1K6uuN-IwVg8EYMMNGnojusKRir810bXlW2zjF6494VB_apm4HElyiS0jh-eqVfkrtzMS0JEliz6u3E-IDRvsPRcTsv8OrCIfsEzPtc4aM4relVpTpQXNkaOcI0emfZEw0_ad2Ky5dkktO283VtH5Hx-3LuzJ1UNuxnzL4LmPaOWLfx5vFuB2B7gw52mOCp_uQq0qD039rTGXVOsHdmHtIEeugTCcdR49_cMTgx51GYOvl8osNWETqqJoH_i5W-w5Hzsi4zJMJsO4aKcNilrv2i6N8pehUdlJSzzzCyZt7TxHfjWoLCG2SX1nFwNOnW076y-GnGn98_7iVLuwbdP8LXubUjsesHbnBIx7vVIa69a-tdJHTa2VvaNMD8fiFR2MhyoJpIBBsuG5Z98T3rGpQ-NjOqgtOUdeOuA7ZF0DEDnTQzanurDeG1zYT53SNv-qQpVCwzUdidmbwAuX2nkVzDuyDSQ8SSqp5e9bF2bFRcsXk96A2Y1Lzvpsr0wVexhtdysCnyZo6rMgrJslDgrzjmZ1hrsRvfWdyxx_53IRqeB7ovmI2E3ClQXHC5tGyYXb6zc4">
            <a:extLst>
              <a:ext uri="{FF2B5EF4-FFF2-40B4-BE49-F238E27FC236}">
                <a16:creationId xmlns:a16="http://schemas.microsoft.com/office/drawing/2014/main" id="{F12FAF29-C052-4DE0-893F-ACB79F46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56" y="324416"/>
            <a:ext cx="1476423" cy="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AD16EA-5D13-46FD-8C79-06DA2F9B98F9}"/>
              </a:ext>
            </a:extLst>
          </p:cNvPr>
          <p:cNvSpPr/>
          <p:nvPr/>
        </p:nvSpPr>
        <p:spPr>
          <a:xfrm>
            <a:off x="179686" y="638668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latin typeface="Garamond" panose="02020404030301010803" pitchFamily="18" charset="0"/>
              </a:rPr>
              <a:t>Материалы, в т.ч. НПА, использованы по состоянию на 21.06.2024 г. </a:t>
            </a:r>
          </a:p>
          <a:p>
            <a:r>
              <a:rPr lang="ru-RU" sz="1000" dirty="0">
                <a:latin typeface="Garamond" panose="02020404030301010803" pitchFamily="18" charset="0"/>
              </a:rPr>
              <a:t>Источник: СПС Консультант плюс</a:t>
            </a:r>
          </a:p>
        </p:txBody>
      </p:sp>
    </p:spTree>
    <p:extLst>
      <p:ext uri="{BB962C8B-B14F-4D97-AF65-F5344CB8AC3E}">
        <p14:creationId xmlns:p14="http://schemas.microsoft.com/office/powerpoint/2010/main" val="39721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Как понять, что НКО распоряжается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средствами нецелевым образом?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Garamond" panose="02020404030301010803" pitchFamily="18" charset="0"/>
              </a:rPr>
              <a:t>Цель любой НКО – передавать их тем, кто в них нуждается. </a:t>
            </a:r>
          </a:p>
          <a:p>
            <a:pPr marL="0" indent="0" algn="just">
              <a:buNone/>
            </a:pPr>
            <a:r>
              <a:rPr lang="ru-RU" sz="2400" dirty="0">
                <a:latin typeface="Garamond" panose="02020404030301010803" pitchFamily="18" charset="0"/>
              </a:rPr>
              <a:t>При нецелевой растрате организация направляет финансы исключительно на свои интересы.  </a:t>
            </a:r>
          </a:p>
          <a:p>
            <a:pPr marL="0" indent="0" algn="just">
              <a:buNone/>
            </a:pPr>
            <a:r>
              <a:rPr lang="ru-RU" sz="2400" dirty="0">
                <a:latin typeface="Garamond" panose="02020404030301010803" pitchFamily="18" charset="0"/>
              </a:rPr>
              <a:t>Имущество и средства, использующиеся нецелевым путем, признаются внереализационным доходом и учитываются при уплате налога на прибыль.</a:t>
            </a:r>
          </a:p>
          <a:p>
            <a:pPr marL="0" indent="0" algn="just">
              <a:buNone/>
            </a:pPr>
            <a:r>
              <a:rPr lang="ru-RU" sz="2400" dirty="0">
                <a:latin typeface="Garamond" panose="02020404030301010803" pitchFamily="18" charset="0"/>
              </a:rPr>
              <a:t>Организация должен быть благотворительной. Если он отсутствует, то льготы на налоги распространяться не будут.</a:t>
            </a:r>
          </a:p>
          <a:p>
            <a:pPr marL="0" indent="0" algn="just">
              <a:buNone/>
            </a:pPr>
            <a:endParaRPr lang="ru-RU" sz="24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81436-8994-483D-93A6-837D7AD21559}"/>
              </a:ext>
            </a:extLst>
          </p:cNvPr>
          <p:cNvSpPr txBox="1"/>
          <p:nvPr/>
        </p:nvSpPr>
        <p:spPr>
          <a:xfrm>
            <a:off x="9701168" y="907948"/>
            <a:ext cx="16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Доходы НКО </a:t>
            </a:r>
          </a:p>
        </p:txBody>
      </p:sp>
    </p:spTree>
    <p:extLst>
      <p:ext uri="{BB962C8B-B14F-4D97-AF65-F5344CB8AC3E}">
        <p14:creationId xmlns:p14="http://schemas.microsoft.com/office/powerpoint/2010/main" val="35924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Garamond" panose="02020404030301010803" pitchFamily="18" charset="0"/>
                <a:ea typeface="+mn-ea"/>
                <a:cs typeface="+mn-cs"/>
              </a:rPr>
              <a:t>Ключевые тезисы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Согласно ст. 149 НК РФ </a:t>
            </a:r>
            <a:r>
              <a:rPr lang="ru-RU" b="1" dirty="0">
                <a:latin typeface="Garamond" panose="02020404030301010803" pitchFamily="18" charset="0"/>
              </a:rPr>
              <a:t>не подлежат налогообложению (НДС) </a:t>
            </a:r>
            <a:r>
              <a:rPr lang="ru-RU" dirty="0">
                <a:latin typeface="Garamond" panose="02020404030301010803" pitchFamily="18" charset="0"/>
              </a:rPr>
              <a:t>на территории РФ операции по передаче товаров (выполнению работ, оказанию услуг), передаче имущественных прав </a:t>
            </a:r>
            <a:r>
              <a:rPr lang="ru-RU" b="1" dirty="0">
                <a:latin typeface="Garamond" panose="02020404030301010803" pitchFamily="18" charset="0"/>
              </a:rPr>
              <a:t>безвозмездно в рамках благотворительной деятельности</a:t>
            </a:r>
            <a:r>
              <a:rPr lang="ru-RU" dirty="0">
                <a:latin typeface="Garamond" panose="02020404030301010803" pitchFamily="18" charset="0"/>
              </a:rPr>
              <a:t> в соответствии с ФЗ от 11.08.1995 N 135-ФЗ «О благотворительной деятельности и добровольчестве (</a:t>
            </a:r>
            <a:r>
              <a:rPr lang="ru-RU" dirty="0" err="1">
                <a:latin typeface="Garamond" panose="02020404030301010803" pitchFamily="18" charset="0"/>
              </a:rPr>
              <a:t>волонтерстве</a:t>
            </a:r>
            <a:r>
              <a:rPr lang="ru-RU" dirty="0">
                <a:latin typeface="Garamond" panose="02020404030301010803" pitchFamily="18" charset="0"/>
              </a:rPr>
              <a:t>)» (ФЗ-135), за исключением подакцизных товаров.</a:t>
            </a:r>
          </a:p>
          <a:p>
            <a:pPr marL="0" indent="0" algn="just">
              <a:buNone/>
            </a:pPr>
            <a:r>
              <a:rPr lang="ru-RU" dirty="0">
                <a:latin typeface="Garamond" panose="02020404030301010803" pitchFamily="18" charset="0"/>
              </a:rPr>
              <a:t>Если получателями товаров (работ, услуг), имущественных прав являются организация и (или) индивидуальный предприниматель (ИП), документами, подтверждающими право на освобождение от налогообложения являются:</a:t>
            </a:r>
          </a:p>
          <a:p>
            <a:pPr algn="just"/>
            <a:r>
              <a:rPr lang="ru-RU" b="1" dirty="0">
                <a:latin typeface="Garamond" panose="02020404030301010803" pitchFamily="18" charset="0"/>
              </a:rPr>
              <a:t>договор или контракт </a:t>
            </a:r>
            <a:r>
              <a:rPr lang="ru-RU" dirty="0">
                <a:latin typeface="Garamond" panose="02020404030301010803" pitchFamily="18" charset="0"/>
              </a:rPr>
              <a:t>о безвозмездной передаче налогоплательщиком товаров (работ, услуг), имущественных прав;</a:t>
            </a:r>
          </a:p>
          <a:p>
            <a:pPr algn="just"/>
            <a:r>
              <a:rPr lang="ru-RU" b="1" dirty="0">
                <a:latin typeface="Garamond" panose="02020404030301010803" pitchFamily="18" charset="0"/>
              </a:rPr>
              <a:t>акт приема-передачи</a:t>
            </a:r>
            <a:r>
              <a:rPr lang="ru-RU" dirty="0">
                <a:latin typeface="Garamond" panose="02020404030301010803" pitchFamily="18" charset="0"/>
              </a:rPr>
              <a:t> товаров (работ, услуг), имущественных прав или иной документ, подтверждающий передачу налогоплательщиком товаров, имущественных прав (выполнение работ, оказание услуг)</a:t>
            </a:r>
            <a:endParaRPr lang="ru-RU" b="1" dirty="0">
              <a:latin typeface="Garamond" panose="02020404030301010803" pitchFamily="18" charset="0"/>
            </a:endParaRPr>
          </a:p>
          <a:p>
            <a:pPr algn="just"/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5D2DD-24B9-4531-8780-E8C7265686A9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11329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Подпункт 19.6 пункта 1 ст. 265 НК РФ </a:t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800" b="1" dirty="0">
                <a:latin typeface="Garamond" panose="02020404030301010803" pitchFamily="18" charset="0"/>
              </a:rPr>
              <a:t>«Внереализационные расходы»</a:t>
            </a:r>
            <a:br>
              <a:rPr lang="ru-RU" sz="2800" b="1" dirty="0">
                <a:latin typeface="Garamond" panose="02020404030301010803" pitchFamily="18" charset="0"/>
              </a:rPr>
            </a:br>
            <a:endParaRPr lang="ru-RU" sz="2800" b="1" dirty="0">
              <a:latin typeface="Garamond" panose="02020404030301010803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300" dirty="0">
                <a:latin typeface="Garamond" panose="02020404030301010803" pitchFamily="18" charset="0"/>
              </a:rPr>
              <a:t>В состав </a:t>
            </a:r>
            <a:r>
              <a:rPr lang="ru-RU" altLang="ru-RU" sz="2300" b="1" dirty="0">
                <a:latin typeface="Garamond" panose="02020404030301010803" pitchFamily="18" charset="0"/>
              </a:rPr>
              <a:t>внереализационных расходов</a:t>
            </a:r>
            <a:r>
              <a:rPr lang="ru-RU" altLang="ru-RU" sz="2300" dirty="0">
                <a:latin typeface="Garamond" panose="02020404030301010803" pitchFamily="18" charset="0"/>
              </a:rPr>
              <a:t>, не связанных с производством и реализацией, включаются обоснованные затраты на осуществление деятельности, непосредственно не связанной с производством и (или) реализацией. </a:t>
            </a:r>
          </a:p>
          <a:p>
            <a:pPr marL="0" indent="0" algn="just">
              <a:buNone/>
            </a:pPr>
            <a:r>
              <a:rPr lang="ru-RU" altLang="ru-RU" sz="2300" dirty="0">
                <a:latin typeface="Garamond" panose="02020404030301010803" pitchFamily="18" charset="0"/>
              </a:rPr>
              <a:t>К таким расходам относятся, в частности: </a:t>
            </a:r>
          </a:p>
          <a:p>
            <a:pPr algn="just">
              <a:buFontTx/>
              <a:buChar char="-"/>
            </a:pPr>
            <a:r>
              <a:rPr lang="ru-RU" sz="2300" dirty="0">
                <a:latin typeface="Garamond" panose="02020404030301010803" pitchFamily="18" charset="0"/>
              </a:rPr>
              <a:t>расходы в виде стоимости имущества (включая денежные средства), безвозмездно переданного НКО, включенным в реестр социально ориентированных некоммерческих организаций (СОНКО).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Расходы, предусмотренные настоящим подпунктом, для целей налогообложения признаются в размере, </a:t>
            </a:r>
            <a:r>
              <a:rPr lang="ru-RU" sz="2300" b="1" dirty="0">
                <a:latin typeface="Garamond" panose="02020404030301010803" pitchFamily="18" charset="0"/>
              </a:rPr>
              <a:t>не превышающем 1 процента </a:t>
            </a:r>
            <a:r>
              <a:rPr lang="ru-RU" sz="2300" dirty="0">
                <a:latin typeface="Garamond" panose="02020404030301010803" pitchFamily="18" charset="0"/>
              </a:rPr>
              <a:t>выручки от реализации, определяемой в соответствии со статьей 249 НК РФ.</a:t>
            </a:r>
          </a:p>
          <a:p>
            <a:pPr marL="0" indent="0" algn="just">
              <a:buNone/>
            </a:pPr>
            <a:r>
              <a:rPr lang="ru-RU" sz="2300" dirty="0">
                <a:latin typeface="Garamond" panose="02020404030301010803" pitchFamily="18" charset="0"/>
              </a:rPr>
              <a:t>Порядок ведения реестра СОНКО устанавливается Правительством РФ.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30305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Налоговая база и декларация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300" dirty="0">
                <a:latin typeface="Garamond" panose="02020404030301010803" pitchFamily="18" charset="0"/>
              </a:rPr>
              <a:t>Налоговая база - это прибыль, полученная организацией за отчетный (налоговый) период. Она определяется нарастающим итогом с начала отчетного (налогового) периода. Налоговая база определяется отдельно для базовой ставки налога (20%) и для каждой пониженной ставки налога.</a:t>
            </a:r>
          </a:p>
          <a:p>
            <a:pPr algn="just"/>
            <a:r>
              <a:rPr lang="ru-RU" sz="2300" dirty="0">
                <a:latin typeface="Garamond" panose="02020404030301010803" pitchFamily="18" charset="0"/>
              </a:rPr>
              <a:t>Декларация по налогу на прибыль в общем порядке представляется по итогам каждого отчетного и налогового периода (п. 1 ст. 289 НК РФ). Налоговые декларации (налоговые расчеты) по итогам каждого отчетного периода предоставляются налогоплательщиками не позднее 28 календарных дней со дня его окончания, по итогам налогового периода – не позднее 28 марта года, следующего за истекшим налоговым периодом.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B3C014-22F0-4E4B-BEEF-5EF4B3E7F2A9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167556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35CDEA-5FCB-42E5-905D-E6A5508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Реестр СОНКО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69B26-50EA-4891-99C2-B64C4149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300" dirty="0">
                <a:latin typeface="Garamond" panose="02020404030301010803" pitchFamily="18" charset="0"/>
              </a:rPr>
              <a:t>Ведет Минэкономразвития России. Реестр размещен на его официальном сайте </a:t>
            </a:r>
            <a:r>
              <a:rPr lang="ru-RU" altLang="ru-RU" sz="2300" dirty="0">
                <a:latin typeface="Garamond" panose="02020404030301010803" pitchFamily="18" charset="0"/>
                <a:hlinkClick r:id="rId2"/>
              </a:rPr>
              <a:t>https://data.economy.gov.ru/analytics/sonko</a:t>
            </a:r>
            <a:r>
              <a:rPr lang="ru-RU" altLang="ru-RU" sz="2300" dirty="0">
                <a:latin typeface="Garamond" panose="02020404030301010803" pitchFamily="18" charset="0"/>
              </a:rPr>
              <a:t> (п. п. 1, 2, 7 Положения о порядке ведения реестра СОНКО). Информация на сайте представлена в виде карты, где, выбрав соответствующий регион, вы можете ознакомиться с перечнем СОНКО по данному региону.</a:t>
            </a:r>
          </a:p>
          <a:p>
            <a:pPr marL="0" indent="0" algn="just">
              <a:buNone/>
            </a:pPr>
            <a:r>
              <a:rPr lang="ru-RU" altLang="ru-RU" sz="2300" dirty="0">
                <a:latin typeface="Garamond" panose="02020404030301010803" pitchFamily="18" charset="0"/>
              </a:rPr>
              <a:t>В реестр включаются некоммерческие организации, соответствующие одному из критериев, перечисленных в п. 3 Положения о порядке ведения реестра СОНКО</a:t>
            </a:r>
          </a:p>
          <a:p>
            <a:pPr marL="0" indent="0" algn="just">
              <a:buNone/>
            </a:pPr>
            <a:r>
              <a:rPr lang="ru-RU" altLang="ru-RU" sz="2300" b="1" dirty="0">
                <a:latin typeface="Garamond" panose="02020404030301010803" pitchFamily="18" charset="0"/>
              </a:rPr>
              <a:t>!!! В реестр не могут быть включены НКО, являющиеся государственными (муниципальными) учреждениями (п. 6 в ред. Постановления Правительства РФ от 17.01.2024 N 15)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C6242-3AE4-45B4-AA49-02DADF0A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809" y="0"/>
            <a:ext cx="3631191" cy="494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19324-06BE-4C1E-9106-8E7699E34DAA}"/>
              </a:ext>
            </a:extLst>
          </p:cNvPr>
          <p:cNvSpPr txBox="1"/>
          <p:nvPr/>
        </p:nvSpPr>
        <p:spPr>
          <a:xfrm>
            <a:off x="9328558" y="907948"/>
            <a:ext cx="20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Расходы на НКО </a:t>
            </a:r>
          </a:p>
        </p:txBody>
      </p:sp>
    </p:spTree>
    <p:extLst>
      <p:ext uri="{BB962C8B-B14F-4D97-AF65-F5344CB8AC3E}">
        <p14:creationId xmlns:p14="http://schemas.microsoft.com/office/powerpoint/2010/main" val="4259625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6689</TotalTime>
  <Words>4348</Words>
  <Application>Microsoft Office PowerPoint</Application>
  <PresentationFormat>Широкоэкранный</PresentationFormat>
  <Paragraphs>220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Тема Office</vt:lpstr>
      <vt:lpstr>«Налоговое преимущество для юридических лиц – благотворителей»</vt:lpstr>
      <vt:lpstr>Ключевые тезисы</vt:lpstr>
      <vt:lpstr>Какие доходы учреждения  не облагаются налогом на прибыль</vt:lpstr>
      <vt:lpstr>Какие доходы учреждения  не облагаются налогом на прибыль</vt:lpstr>
      <vt:lpstr>Как понять, что НКО распоряжается  средствами нецелевым образом? </vt:lpstr>
      <vt:lpstr>Ключевые тезисы</vt:lpstr>
      <vt:lpstr> Подпункт 19.6 пункта 1 ст. 265 НК РФ  «Внереализационные расходы» </vt:lpstr>
      <vt:lpstr>Налоговая база и декларация</vt:lpstr>
      <vt:lpstr>Реестр СОНКО</vt:lpstr>
      <vt:lpstr>Реестр СОНКО</vt:lpstr>
      <vt:lpstr>Пункт 3 Положения</vt:lpstr>
      <vt:lpstr>Пункт 3 Положения</vt:lpstr>
      <vt:lpstr>Пункт 2.2 статьи 2 ФЗ от 12.01.1996 N 7-ФЗ  «О некоммерческих организациях»</vt:lpstr>
      <vt:lpstr>Постановление Правительства РФ от 27.10.2016 N 1096  «Об утверждении перечня общественно полезных услуг  и критериев оценки качества их оказания» (21 вид)</vt:lpstr>
      <vt:lpstr>Постановление Правительства РФ от 27.10.2016 N 1096  «Об утверждении перечня общественно полезных услуг  и критериев оценки качества их оказания» (21 вид)</vt:lpstr>
      <vt:lpstr>Постановление Правительства РФ от 27.10.2016 N 1096  «Об утверждении перечня общественно полезных услуг  и критериев оценки качества их оказания» (21 вид)</vt:lpstr>
      <vt:lpstr>Постановление Правительства РФ от 27.10.2016 N 1096  «Об утверждении перечня общественно полезных услуг  и критериев оценки качества их оказания» (21 вид)</vt:lpstr>
      <vt:lpstr>Постановление Правительства РФ от 27.10.2016 N 1096  «Об утверждении перечня общественно полезных услуг  и критериев оценки качества их оказания» (21 вид)</vt:lpstr>
      <vt:lpstr>Реестр исполнителей  общественно полезных услуг</vt:lpstr>
      <vt:lpstr>Реестр исполнителей  общественно полезных услуг</vt:lpstr>
      <vt:lpstr>Статья 3 ФЗ от 28.12.2013 N 442-ФЗ  «Об основах социального обслуживания граждан в РФ»</vt:lpstr>
      <vt:lpstr>Статья 25 ФЗ от 28.12.2013 N 442-ФЗ  «Об основах социального обслуживания граждан в РФ»</vt:lpstr>
      <vt:lpstr>Реестр поставщиков социальных услуг</vt:lpstr>
      <vt:lpstr>Документами, подтверждающими право на освобождение от налогообложения и учета в состав внереализационных расходов</vt:lpstr>
      <vt:lpstr>Отличие договора о благотворительном пожертвовании имущества и договора дарения</vt:lpstr>
      <vt:lpstr>Предмет договора о благотворительном пожертвовании</vt:lpstr>
      <vt:lpstr>Предмет договора о благотворительном пожертвовании</vt:lpstr>
      <vt:lpstr>Благотворительная цель</vt:lpstr>
      <vt:lpstr>Благотворительная цель</vt:lpstr>
      <vt:lpstr>Благотворительная цель</vt:lpstr>
      <vt:lpstr>Благотворительная цель</vt:lpstr>
      <vt:lpstr>Документами, подтверждающими право на освобождение от налогообложения и учета в состав внереализационных расходов</vt:lpstr>
      <vt:lpstr>Документами, подтверждающими право на освобождение от налогообложения и учета в состав внереализационных расходов</vt:lpstr>
      <vt:lpstr>Социальный налоговый вычет для физических лиц</vt:lpstr>
      <vt:lpstr>Социальный налоговый вычет для физических лиц</vt:lpstr>
      <vt:lpstr>Социальный налоговый вычет для физических лиц</vt:lpstr>
      <vt:lpstr>! Если уплаченные средства не являются безвозмездным пожертвованием, то социальный налоговый вычет по ним не предоставляется. </vt:lpstr>
      <vt:lpstr>! Если уплаченные средства не являются безвозмездным пожертвованием, то социальный налоговый вычет по ним не предоставляется. </vt:lpstr>
      <vt:lpstr>! Если уплаченные средства не являются безвозмездным пожертвованием, то социальный налоговый вычет по ним не предоставляется. </vt:lpstr>
      <vt:lpstr>12.1.5. На статью 150 «Безвозмездные денежные поступления» аналитической группы подвида доходов бюджетов относятся безвозмездные денежные поступления:</vt:lpstr>
      <vt:lpstr>Инициативное бюджетирование</vt:lpstr>
      <vt:lpstr>Инициативное бюджетирование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«Обеспечение финансовой грамотности и доступности финансовых услуг в отдаленных, малонаселенных и труднодоступных: роль банковского сектора»</dc:title>
  <dc:creator>Красноусов Сергей Дмитриевич</dc:creator>
  <cp:lastModifiedBy>Красноусов Сергей Дмитриевич</cp:lastModifiedBy>
  <cp:revision>101</cp:revision>
  <cp:lastPrinted>2024-05-14T09:31:43Z</cp:lastPrinted>
  <dcterms:created xsi:type="dcterms:W3CDTF">2024-05-13T23:12:19Z</dcterms:created>
  <dcterms:modified xsi:type="dcterms:W3CDTF">2024-10-22T05:20:18Z</dcterms:modified>
</cp:coreProperties>
</file>