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96" r:id="rId2"/>
    <p:sldId id="267" r:id="rId3"/>
    <p:sldId id="270" r:id="rId4"/>
    <p:sldId id="282" r:id="rId5"/>
    <p:sldId id="292" r:id="rId6"/>
    <p:sldId id="276" r:id="rId7"/>
    <p:sldId id="274" r:id="rId8"/>
    <p:sldId id="280" r:id="rId9"/>
    <p:sldId id="281" r:id="rId10"/>
    <p:sldId id="286" r:id="rId11"/>
    <p:sldId id="297" r:id="rId12"/>
  </p:sldIdLst>
  <p:sldSz cx="13436600" cy="7562850"/>
  <p:notesSz cx="13436600" cy="7562850"/>
  <p:embeddedFontLst>
    <p:embeddedFont>
      <p:font typeface="Halvar Breit Rg" panose="00000505000000000000" charset="0"/>
      <p:regular r:id="rId14"/>
    </p:embeddedFont>
    <p:embeddedFont>
      <p:font typeface="Montserrat Medium" panose="00000600000000000000" pitchFamily="2" charset="-52"/>
      <p:regular r:id="rId15"/>
      <p: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54" y="58"/>
      </p:cViewPr>
      <p:guideLst>
        <p:guide orient="horz" pos="2382"/>
        <p:guide pos="4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2B24-6642-4F65-B0A3-8FA93C7CF17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C20B-F20D-4B8D-9EB0-0E5899EC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67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556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Урок 3. Логика развития форума во времени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46141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EF7CE3-4764-966C-2152-AB02E6AAD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4"/>
          <a:stretch/>
        </p:blipFill>
        <p:spPr>
          <a:xfrm>
            <a:off x="0" y="286"/>
            <a:ext cx="13436600" cy="681330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6FA9D0-222F-B269-A46F-18AEE5A8D056}"/>
              </a:ext>
            </a:extLst>
          </p:cNvPr>
          <p:cNvSpPr/>
          <p:nvPr/>
        </p:nvSpPr>
        <p:spPr>
          <a:xfrm>
            <a:off x="8778592" y="0"/>
            <a:ext cx="4658008" cy="431476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B092FBDB-CBD6-7675-D4A4-BC6725A612B7}"/>
              </a:ext>
            </a:extLst>
          </p:cNvPr>
          <p:cNvSpPr/>
          <p:nvPr/>
        </p:nvSpPr>
        <p:spPr>
          <a:xfrm rot="292312">
            <a:off x="1308100" y="5384560"/>
            <a:ext cx="900020" cy="475636"/>
          </a:xfrm>
          <a:custGeom>
            <a:avLst/>
            <a:gdLst>
              <a:gd name="connsiteX0" fmla="*/ 450010 w 900020"/>
              <a:gd name="connsiteY0" fmla="*/ 0 h 475636"/>
              <a:gd name="connsiteX1" fmla="*/ 900020 w 900020"/>
              <a:gd name="connsiteY1" fmla="*/ 450010 h 475636"/>
              <a:gd name="connsiteX2" fmla="*/ 900020 w 900020"/>
              <a:gd name="connsiteY2" fmla="*/ 475636 h 475636"/>
              <a:gd name="connsiteX3" fmla="*/ 0 w 900020"/>
              <a:gd name="connsiteY3" fmla="*/ 475636 h 475636"/>
              <a:gd name="connsiteX4" fmla="*/ 0 w 900020"/>
              <a:gd name="connsiteY4" fmla="*/ 450010 h 475636"/>
              <a:gd name="connsiteX5" fmla="*/ 450010 w 900020"/>
              <a:gd name="connsiteY5" fmla="*/ 0 h 47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020" h="475636">
                <a:moveTo>
                  <a:pt x="450010" y="0"/>
                </a:moveTo>
                <a:cubicBezTo>
                  <a:pt x="698544" y="0"/>
                  <a:pt x="900020" y="201476"/>
                  <a:pt x="900020" y="450010"/>
                </a:cubicBezTo>
                <a:lnTo>
                  <a:pt x="900020" y="475636"/>
                </a:lnTo>
                <a:lnTo>
                  <a:pt x="0" y="475636"/>
                </a:lnTo>
                <a:lnTo>
                  <a:pt x="0" y="450010"/>
                </a:lnTo>
                <a:cubicBezTo>
                  <a:pt x="0" y="201476"/>
                  <a:pt x="201476" y="0"/>
                  <a:pt x="45001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4EF73D9D-D05B-B91C-F0C4-3613A552B446}"/>
              </a:ext>
            </a:extLst>
          </p:cNvPr>
          <p:cNvSpPr/>
          <p:nvPr/>
        </p:nvSpPr>
        <p:spPr>
          <a:xfrm>
            <a:off x="8767568" y="1263813"/>
            <a:ext cx="2870941" cy="511465"/>
          </a:xfrm>
          <a:custGeom>
            <a:avLst/>
            <a:gdLst>
              <a:gd name="connsiteX0" fmla="*/ 463814 w 2693847"/>
              <a:gd name="connsiteY0" fmla="*/ 0 h 511465"/>
              <a:gd name="connsiteX1" fmla="*/ 2223021 w 2693847"/>
              <a:gd name="connsiteY1" fmla="*/ 0 h 511465"/>
              <a:gd name="connsiteX2" fmla="*/ 2690409 w 2693847"/>
              <a:gd name="connsiteY2" fmla="*/ 380932 h 511465"/>
              <a:gd name="connsiteX3" fmla="*/ 2693847 w 2693847"/>
              <a:gd name="connsiteY3" fmla="*/ 415032 h 511465"/>
              <a:gd name="connsiteX4" fmla="*/ 2693847 w 2693847"/>
              <a:gd name="connsiteY4" fmla="*/ 511465 h 511465"/>
              <a:gd name="connsiteX5" fmla="*/ 0 w 2693847"/>
              <a:gd name="connsiteY5" fmla="*/ 511465 h 511465"/>
              <a:gd name="connsiteX6" fmla="*/ 0 w 2693847"/>
              <a:gd name="connsiteY6" fmla="*/ 369418 h 511465"/>
              <a:gd name="connsiteX7" fmla="*/ 24224 w 2693847"/>
              <a:gd name="connsiteY7" fmla="*/ 291379 h 511465"/>
              <a:gd name="connsiteX8" fmla="*/ 463814 w 2693847"/>
              <a:gd name="connsiteY8" fmla="*/ 0 h 51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847" h="511465">
                <a:moveTo>
                  <a:pt x="463814" y="0"/>
                </a:moveTo>
                <a:lnTo>
                  <a:pt x="2223021" y="0"/>
                </a:lnTo>
                <a:cubicBezTo>
                  <a:pt x="2453570" y="0"/>
                  <a:pt x="2645923" y="163534"/>
                  <a:pt x="2690409" y="380932"/>
                </a:cubicBezTo>
                <a:lnTo>
                  <a:pt x="2693847" y="415032"/>
                </a:lnTo>
                <a:lnTo>
                  <a:pt x="2693847" y="511465"/>
                </a:lnTo>
                <a:lnTo>
                  <a:pt x="0" y="511465"/>
                </a:lnTo>
                <a:lnTo>
                  <a:pt x="0" y="369418"/>
                </a:lnTo>
                <a:lnTo>
                  <a:pt x="24224" y="291379"/>
                </a:lnTo>
                <a:cubicBezTo>
                  <a:pt x="96649" y="120148"/>
                  <a:pt x="266200" y="0"/>
                  <a:pt x="463814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E6413CA0-2298-B027-DB9B-977948B0F791}"/>
              </a:ext>
            </a:extLst>
          </p:cNvPr>
          <p:cNvSpPr/>
          <p:nvPr/>
        </p:nvSpPr>
        <p:spPr>
          <a:xfrm>
            <a:off x="4270517" y="1068187"/>
            <a:ext cx="3883962" cy="672163"/>
          </a:xfrm>
          <a:custGeom>
            <a:avLst/>
            <a:gdLst>
              <a:gd name="connsiteX0" fmla="*/ 672163 w 3883962"/>
              <a:gd name="connsiteY0" fmla="*/ 0 h 672163"/>
              <a:gd name="connsiteX1" fmla="*/ 3211799 w 3883962"/>
              <a:gd name="connsiteY1" fmla="*/ 0 h 672163"/>
              <a:gd name="connsiteX2" fmla="*/ 3883962 w 3883962"/>
              <a:gd name="connsiteY2" fmla="*/ 672163 h 672163"/>
              <a:gd name="connsiteX3" fmla="*/ 0 w 3883962"/>
              <a:gd name="connsiteY3" fmla="*/ 672163 h 672163"/>
              <a:gd name="connsiteX4" fmla="*/ 672163 w 3883962"/>
              <a:gd name="connsiteY4" fmla="*/ 0 h 67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3962" h="672163">
                <a:moveTo>
                  <a:pt x="672163" y="0"/>
                </a:moveTo>
                <a:lnTo>
                  <a:pt x="3211799" y="0"/>
                </a:lnTo>
                <a:cubicBezTo>
                  <a:pt x="3583024" y="0"/>
                  <a:pt x="3883962" y="300938"/>
                  <a:pt x="3883962" y="672163"/>
                </a:cubicBezTo>
                <a:lnTo>
                  <a:pt x="0" y="672163"/>
                </a:lnTo>
                <a:cubicBezTo>
                  <a:pt x="0" y="300938"/>
                  <a:pt x="300938" y="0"/>
                  <a:pt x="672163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D7FCE3F8-4A16-068B-491A-7AE4E0140E20}"/>
              </a:ext>
            </a:extLst>
          </p:cNvPr>
          <p:cNvSpPr/>
          <p:nvPr/>
        </p:nvSpPr>
        <p:spPr>
          <a:xfrm>
            <a:off x="705557" y="1263359"/>
            <a:ext cx="4711301" cy="485754"/>
          </a:xfrm>
          <a:custGeom>
            <a:avLst/>
            <a:gdLst>
              <a:gd name="connsiteX0" fmla="*/ 0 w 3895210"/>
              <a:gd name="connsiteY0" fmla="*/ 455182 h 485754"/>
              <a:gd name="connsiteX1" fmla="*/ 0 w 3895210"/>
              <a:gd name="connsiteY1" fmla="*/ 455183 h 485754"/>
              <a:gd name="connsiteX2" fmla="*/ 0 w 3895210"/>
              <a:gd name="connsiteY2" fmla="*/ 455183 h 485754"/>
              <a:gd name="connsiteX3" fmla="*/ 455183 w 3895210"/>
              <a:gd name="connsiteY3" fmla="*/ 0 h 485754"/>
              <a:gd name="connsiteX4" fmla="*/ 3440027 w 3895210"/>
              <a:gd name="connsiteY4" fmla="*/ 0 h 485754"/>
              <a:gd name="connsiteX5" fmla="*/ 3895210 w 3895210"/>
              <a:gd name="connsiteY5" fmla="*/ 455183 h 485754"/>
              <a:gd name="connsiteX6" fmla="*/ 3895209 w 3895210"/>
              <a:gd name="connsiteY6" fmla="*/ 455183 h 485754"/>
              <a:gd name="connsiteX7" fmla="*/ 3892127 w 3895210"/>
              <a:gd name="connsiteY7" fmla="*/ 485754 h 485754"/>
              <a:gd name="connsiteX8" fmla="*/ 3082 w 3895210"/>
              <a:gd name="connsiteY8" fmla="*/ 485754 h 485754"/>
              <a:gd name="connsiteX9" fmla="*/ 0 w 3895210"/>
              <a:gd name="connsiteY9" fmla="*/ 455183 h 485754"/>
              <a:gd name="connsiteX10" fmla="*/ 9248 w 3895210"/>
              <a:gd name="connsiteY10" fmla="*/ 363448 h 485754"/>
              <a:gd name="connsiteX11" fmla="*/ 455183 w 3895210"/>
              <a:gd name="connsiteY11" fmla="*/ 0 h 4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95210" h="485754">
                <a:moveTo>
                  <a:pt x="0" y="455182"/>
                </a:moveTo>
                <a:lnTo>
                  <a:pt x="0" y="455183"/>
                </a:lnTo>
                <a:lnTo>
                  <a:pt x="0" y="455183"/>
                </a:lnTo>
                <a:close/>
                <a:moveTo>
                  <a:pt x="455183" y="0"/>
                </a:moveTo>
                <a:lnTo>
                  <a:pt x="3440027" y="0"/>
                </a:lnTo>
                <a:cubicBezTo>
                  <a:pt x="3691418" y="0"/>
                  <a:pt x="3895210" y="203792"/>
                  <a:pt x="3895210" y="455183"/>
                </a:cubicBezTo>
                <a:lnTo>
                  <a:pt x="3895209" y="455183"/>
                </a:lnTo>
                <a:lnTo>
                  <a:pt x="3892127" y="485754"/>
                </a:lnTo>
                <a:lnTo>
                  <a:pt x="3082" y="485754"/>
                </a:lnTo>
                <a:lnTo>
                  <a:pt x="0" y="455183"/>
                </a:lnTo>
                <a:lnTo>
                  <a:pt x="9248" y="363448"/>
                </a:lnTo>
                <a:cubicBezTo>
                  <a:pt x="51692" y="156028"/>
                  <a:pt x="235216" y="0"/>
                  <a:pt x="455183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624612" y="6813589"/>
            <a:ext cx="237492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Montserrat Medium"/>
                <a:cs typeface="Montserrat Medium"/>
              </a:rPr>
              <a:t>1</a:t>
            </a:r>
            <a:r>
              <a:rPr lang="ru-RU" sz="1600" spc="10" dirty="0">
                <a:solidFill>
                  <a:srgbClr val="FF6B6B"/>
                </a:solidFill>
                <a:latin typeface="Montserrat Medium"/>
                <a:cs typeface="Montserrat Medium"/>
              </a:rPr>
              <a:t>0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Medium"/>
              <a:cs typeface="Montserrat Medium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958FDFC-514B-6C2E-D412-8074DE459C7D}"/>
              </a:ext>
            </a:extLst>
          </p:cNvPr>
          <p:cNvCxnSpPr>
            <a:cxnSpLocks/>
            <a:stCxn id="7" idx="6"/>
            <a:endCxn id="27" idx="0"/>
          </p:cNvCxnSpPr>
          <p:nvPr/>
        </p:nvCxnSpPr>
        <p:spPr>
          <a:xfrm>
            <a:off x="819673" y="1734301"/>
            <a:ext cx="11006343" cy="29625"/>
          </a:xfrm>
          <a:prstGeom prst="line">
            <a:avLst/>
          </a:prstGeom>
          <a:ln w="76200">
            <a:solidFill>
              <a:srgbClr val="EB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861B7180-D986-552B-D467-E787C95C185E}"/>
              </a:ext>
            </a:extLst>
          </p:cNvPr>
          <p:cNvSpPr/>
          <p:nvPr/>
        </p:nvSpPr>
        <p:spPr>
          <a:xfrm>
            <a:off x="582181" y="1615555"/>
            <a:ext cx="237492" cy="237492"/>
          </a:xfrm>
          <a:prstGeom prst="ellipse">
            <a:avLst/>
          </a:prstGeom>
          <a:solidFill>
            <a:srgbClr val="EB6363"/>
          </a:solidFill>
          <a:ln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F77C48-617C-FF0C-83F1-8C25FF7ED0A1}"/>
              </a:ext>
            </a:extLst>
          </p:cNvPr>
          <p:cNvSpPr/>
          <p:nvPr/>
        </p:nvSpPr>
        <p:spPr>
          <a:xfrm>
            <a:off x="11010613" y="1645180"/>
            <a:ext cx="237492" cy="237492"/>
          </a:xfrm>
          <a:prstGeom prst="ellipse">
            <a:avLst/>
          </a:prstGeom>
          <a:solidFill>
            <a:srgbClr val="EB6363"/>
          </a:solidFill>
          <a:ln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91F88BA2-DB42-D74F-5034-9491EE45A3AF}"/>
              </a:ext>
            </a:extLst>
          </p:cNvPr>
          <p:cNvSpPr txBox="1">
            <a:spLocks/>
          </p:cNvSpPr>
          <p:nvPr/>
        </p:nvSpPr>
        <p:spPr>
          <a:xfrm>
            <a:off x="4302883" y="1799804"/>
            <a:ext cx="4800600" cy="62106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FA6D40A-67BD-EE0F-3AC9-2219A1CFB10C}"/>
              </a:ext>
            </a:extLst>
          </p:cNvPr>
          <p:cNvCxnSpPr>
            <a:cxnSpLocks/>
            <a:stCxn id="30" idx="1"/>
            <a:endCxn id="27" idx="1"/>
          </p:cNvCxnSpPr>
          <p:nvPr/>
        </p:nvCxnSpPr>
        <p:spPr>
          <a:xfrm>
            <a:off x="1636058" y="3803452"/>
            <a:ext cx="10178660" cy="17218"/>
          </a:xfrm>
          <a:prstGeom prst="line">
            <a:avLst/>
          </a:prstGeom>
          <a:ln w="76200">
            <a:solidFill>
              <a:srgbClr val="EB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2">
            <a:extLst>
              <a:ext uri="{FF2B5EF4-FFF2-40B4-BE49-F238E27FC236}">
                <a16:creationId xmlns:a16="http://schemas.microsoft.com/office/drawing/2014/main" id="{5543BFB3-77BB-0808-DBFC-07C79FD5B2F0}"/>
              </a:ext>
            </a:extLst>
          </p:cNvPr>
          <p:cNvSpPr txBox="1">
            <a:spLocks/>
          </p:cNvSpPr>
          <p:nvPr/>
        </p:nvSpPr>
        <p:spPr>
          <a:xfrm>
            <a:off x="4331735" y="5899177"/>
            <a:ext cx="4800600" cy="62106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25" normalizeH="0" baseline="0" noProof="0" dirty="0" err="1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Постфорум</a:t>
            </a:r>
            <a:endParaRPr kumimoji="0" lang="ru-RU" sz="3600" b="0" i="0" u="none" strike="noStrike" kern="0" cap="none" spc="-25" normalizeH="0" baseline="0" noProof="0" dirty="0">
              <a:ln>
                <a:noFill/>
              </a:ln>
              <a:solidFill>
                <a:srgbClr val="FF6D6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D031704F-8D3A-5B99-EC18-0C81DEED3FB4}"/>
              </a:ext>
            </a:extLst>
          </p:cNvPr>
          <p:cNvSpPr txBox="1">
            <a:spLocks/>
          </p:cNvSpPr>
          <p:nvPr/>
        </p:nvSpPr>
        <p:spPr>
          <a:xfrm>
            <a:off x="4314305" y="3860239"/>
            <a:ext cx="4800600" cy="62106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Форум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2AF8F89-8703-A226-3EC6-3454F8D988D1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 flipV="1">
            <a:off x="1862252" y="5847998"/>
            <a:ext cx="10799648" cy="24481"/>
          </a:xfrm>
          <a:prstGeom prst="line">
            <a:avLst/>
          </a:prstGeom>
          <a:ln w="76200">
            <a:solidFill>
              <a:srgbClr val="EB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8B08B45C-8346-5A7A-D4AD-61C10CAADC27}"/>
              </a:ext>
            </a:extLst>
          </p:cNvPr>
          <p:cNvSpPr/>
          <p:nvPr/>
        </p:nvSpPr>
        <p:spPr>
          <a:xfrm>
            <a:off x="1624760" y="5753733"/>
            <a:ext cx="237492" cy="237492"/>
          </a:xfrm>
          <a:prstGeom prst="ellipse">
            <a:avLst/>
          </a:prstGeom>
          <a:solidFill>
            <a:srgbClr val="EB6363"/>
          </a:solidFill>
          <a:ln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2994FAA-B577-564F-4377-6D216F19C85E}"/>
              </a:ext>
            </a:extLst>
          </p:cNvPr>
          <p:cNvSpPr/>
          <p:nvPr/>
        </p:nvSpPr>
        <p:spPr>
          <a:xfrm>
            <a:off x="12661900" y="5729252"/>
            <a:ext cx="237492" cy="237492"/>
          </a:xfrm>
          <a:prstGeom prst="ellipse">
            <a:avLst/>
          </a:prstGeom>
          <a:solidFill>
            <a:srgbClr val="EB6363"/>
          </a:solidFill>
          <a:ln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Арка 26">
            <a:extLst>
              <a:ext uri="{FF2B5EF4-FFF2-40B4-BE49-F238E27FC236}">
                <a16:creationId xmlns:a16="http://schemas.microsoft.com/office/drawing/2014/main" id="{676924DF-50DB-9285-0B81-25F7921A2CEB}"/>
              </a:ext>
            </a:extLst>
          </p:cNvPr>
          <p:cNvSpPr/>
          <p:nvPr/>
        </p:nvSpPr>
        <p:spPr>
          <a:xfrm rot="5400000">
            <a:off x="10797613" y="1763926"/>
            <a:ext cx="2056806" cy="2056806"/>
          </a:xfrm>
          <a:prstGeom prst="blockArc">
            <a:avLst>
              <a:gd name="adj1" fmla="val 10800000"/>
              <a:gd name="adj2" fmla="val 37769"/>
              <a:gd name="adj3" fmla="val 0"/>
            </a:avLst>
          </a:prstGeom>
          <a:ln w="762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Арка 29">
            <a:extLst>
              <a:ext uri="{FF2B5EF4-FFF2-40B4-BE49-F238E27FC236}">
                <a16:creationId xmlns:a16="http://schemas.microsoft.com/office/drawing/2014/main" id="{42B85F5E-DA36-7183-70A1-126703276E7E}"/>
              </a:ext>
            </a:extLst>
          </p:cNvPr>
          <p:cNvSpPr/>
          <p:nvPr/>
        </p:nvSpPr>
        <p:spPr>
          <a:xfrm rot="16200000">
            <a:off x="596357" y="3803390"/>
            <a:ext cx="2056806" cy="2056806"/>
          </a:xfrm>
          <a:prstGeom prst="blockArc">
            <a:avLst>
              <a:gd name="adj1" fmla="val 10800000"/>
              <a:gd name="adj2" fmla="val 37769"/>
              <a:gd name="adj3" fmla="val 0"/>
            </a:avLst>
          </a:prstGeom>
          <a:ln w="762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FAD138-764B-11B3-FA63-F6060E5B23AA}"/>
              </a:ext>
            </a:extLst>
          </p:cNvPr>
          <p:cNvSpPr txBox="1"/>
          <p:nvPr/>
        </p:nvSpPr>
        <p:spPr>
          <a:xfrm>
            <a:off x="1156944" y="698200"/>
            <a:ext cx="29510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Привлечение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76CC34-B969-8B1E-D80E-C9B5FA3B2DA7}"/>
              </a:ext>
            </a:extLst>
          </p:cNvPr>
          <p:cNvSpPr txBox="1"/>
          <p:nvPr/>
        </p:nvSpPr>
        <p:spPr>
          <a:xfrm>
            <a:off x="1264923" y="1314164"/>
            <a:ext cx="297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2-3 месяца до форума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CF6B35-4897-C3A8-995E-324FD83E25A6}"/>
              </a:ext>
            </a:extLst>
          </p:cNvPr>
          <p:cNvSpPr txBox="1"/>
          <p:nvPr/>
        </p:nvSpPr>
        <p:spPr>
          <a:xfrm>
            <a:off x="4889500" y="486781"/>
            <a:ext cx="29510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Отбор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3627E9-BA3A-8D61-4799-BB6F9031476C}"/>
              </a:ext>
            </a:extLst>
          </p:cNvPr>
          <p:cNvSpPr txBox="1"/>
          <p:nvPr/>
        </p:nvSpPr>
        <p:spPr>
          <a:xfrm>
            <a:off x="5004003" y="1224012"/>
            <a:ext cx="2951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месяц до форума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E35D2B6-F5AD-5346-7251-58B206369D4C}"/>
              </a:ext>
            </a:extLst>
          </p:cNvPr>
          <p:cNvSpPr/>
          <p:nvPr/>
        </p:nvSpPr>
        <p:spPr>
          <a:xfrm>
            <a:off x="4208243" y="1689700"/>
            <a:ext cx="124876" cy="124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5B006E5-82C2-3A8C-163A-943CE2667A51}"/>
              </a:ext>
            </a:extLst>
          </p:cNvPr>
          <p:cNvSpPr/>
          <p:nvPr/>
        </p:nvSpPr>
        <p:spPr>
          <a:xfrm>
            <a:off x="5350097" y="1683610"/>
            <a:ext cx="124876" cy="124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0BE84D4-1CE9-4930-F819-50DFB935775A}"/>
              </a:ext>
            </a:extLst>
          </p:cNvPr>
          <p:cNvSpPr/>
          <p:nvPr/>
        </p:nvSpPr>
        <p:spPr>
          <a:xfrm>
            <a:off x="8092041" y="1701488"/>
            <a:ext cx="124876" cy="124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73FA93-17B2-7F69-E684-0CA79FFD042F}"/>
              </a:ext>
            </a:extLst>
          </p:cNvPr>
          <p:cNvSpPr txBox="1"/>
          <p:nvPr/>
        </p:nvSpPr>
        <p:spPr>
          <a:xfrm>
            <a:off x="8638967" y="702741"/>
            <a:ext cx="29510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Подготовка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6D4F28-BFD9-047D-8CF4-57F081E2BD19}"/>
              </a:ext>
            </a:extLst>
          </p:cNvPr>
          <p:cNvSpPr txBox="1"/>
          <p:nvPr/>
        </p:nvSpPr>
        <p:spPr>
          <a:xfrm>
            <a:off x="8778592" y="1334879"/>
            <a:ext cx="2870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1-2 недели до форума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60679565-A7B3-3B24-1E08-4AAF0A700D35}"/>
              </a:ext>
            </a:extLst>
          </p:cNvPr>
          <p:cNvSpPr/>
          <p:nvPr/>
        </p:nvSpPr>
        <p:spPr>
          <a:xfrm>
            <a:off x="8697109" y="1704099"/>
            <a:ext cx="124876" cy="124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54BA1920-393C-EE72-8016-DF1A4A362862}"/>
              </a:ext>
            </a:extLst>
          </p:cNvPr>
          <p:cNvSpPr/>
          <p:nvPr/>
        </p:nvSpPr>
        <p:spPr>
          <a:xfrm>
            <a:off x="11577743" y="1702572"/>
            <a:ext cx="124876" cy="124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4EE4BD-D5ED-A66D-801F-DC3537F73F79}"/>
              </a:ext>
            </a:extLst>
          </p:cNvPr>
          <p:cNvSpPr txBox="1"/>
          <p:nvPr/>
        </p:nvSpPr>
        <p:spPr>
          <a:xfrm>
            <a:off x="2426121" y="2796210"/>
            <a:ext cx="8636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Реализация функций и Мотивация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9BBD4B-F2D2-B290-0B11-95ECFBFC3C7C}"/>
              </a:ext>
            </a:extLst>
          </p:cNvPr>
          <p:cNvSpPr txBox="1"/>
          <p:nvPr/>
        </p:nvSpPr>
        <p:spPr>
          <a:xfrm>
            <a:off x="4270517" y="3354047"/>
            <a:ext cx="4935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течение всего периода форума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201DC7-AE8C-5F90-5634-629E88139AF9}"/>
              </a:ext>
            </a:extLst>
          </p:cNvPr>
          <p:cNvSpPr txBox="1"/>
          <p:nvPr/>
        </p:nvSpPr>
        <p:spPr>
          <a:xfrm>
            <a:off x="1758110" y="4606513"/>
            <a:ext cx="29510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Поощрение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4C8C0656-6BEF-C344-82F6-14125535F826}"/>
              </a:ext>
            </a:extLst>
          </p:cNvPr>
          <p:cNvSpPr/>
          <p:nvPr/>
        </p:nvSpPr>
        <p:spPr>
          <a:xfrm>
            <a:off x="1215736" y="5747603"/>
            <a:ext cx="124876" cy="124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D95C138-E930-5F0D-6BCF-5E8C5502A57B}"/>
              </a:ext>
            </a:extLst>
          </p:cNvPr>
          <p:cNvSpPr/>
          <p:nvPr/>
        </p:nvSpPr>
        <p:spPr>
          <a:xfrm>
            <a:off x="2110740" y="5821704"/>
            <a:ext cx="124876" cy="124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EFCC6D-1748-28AF-341A-ACE5F5F288BD}"/>
              </a:ext>
            </a:extLst>
          </p:cNvPr>
          <p:cNvSpPr txBox="1"/>
          <p:nvPr/>
        </p:nvSpPr>
        <p:spPr>
          <a:xfrm>
            <a:off x="1563573" y="5078490"/>
            <a:ext cx="3510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последний день форума</a:t>
            </a:r>
            <a:br>
              <a:rPr lang="ru-RU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следующий день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F639A1E-E9BC-644F-A404-A83BDEB8E2D0}"/>
              </a:ext>
            </a:extLst>
          </p:cNvPr>
          <p:cNvSpPr txBox="1"/>
          <p:nvPr/>
        </p:nvSpPr>
        <p:spPr>
          <a:xfrm>
            <a:off x="4301239" y="4860596"/>
            <a:ext cx="8636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Наследие волонтёрской программы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9DFEA3-74F1-EBB3-024D-F4870DB9CABE}"/>
              </a:ext>
            </a:extLst>
          </p:cNvPr>
          <p:cNvSpPr txBox="1"/>
          <p:nvPr/>
        </p:nvSpPr>
        <p:spPr>
          <a:xfrm>
            <a:off x="5749408" y="5357087"/>
            <a:ext cx="4935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25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 можно дольше после форума</a:t>
            </a:r>
          </a:p>
        </p:txBody>
      </p:sp>
    </p:spTree>
    <p:extLst>
      <p:ext uri="{BB962C8B-B14F-4D97-AF65-F5344CB8AC3E}">
        <p14:creationId xmlns:p14="http://schemas.microsoft.com/office/powerpoint/2010/main" val="428415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Урок 3. Логика развития форума во времени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270536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76D3A2-BB9E-49A3-B73D-8102BD7F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759234" y="6813589"/>
            <a:ext cx="10287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Montserrat Medium"/>
                <a:cs typeface="Montserrat Medium"/>
              </a:rPr>
              <a:t>2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Medium"/>
              <a:cs typeface="Montserrat Medium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8AB168-8CAB-84B5-4520-C6CCC9029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6" t="14308" r="7246" b="43168"/>
          <a:stretch/>
        </p:blipFill>
        <p:spPr>
          <a:xfrm>
            <a:off x="1384300" y="1937747"/>
            <a:ext cx="3352800" cy="3352800"/>
          </a:xfrm>
          <a:prstGeom prst="ellipse">
            <a:avLst/>
          </a:prstGeom>
          <a:ln w="76200">
            <a:solidFill>
              <a:srgbClr val="FF6D6D"/>
            </a:solidFill>
          </a:ln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0CFEFD1-0D71-E3D7-A36D-D712B1FD85A7}"/>
              </a:ext>
            </a:extLst>
          </p:cNvPr>
          <p:cNvSpPr txBox="1">
            <a:spLocks/>
          </p:cNvSpPr>
          <p:nvPr/>
        </p:nvSpPr>
        <p:spPr>
          <a:xfrm>
            <a:off x="5346700" y="2105025"/>
            <a:ext cx="6400800" cy="72090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Марат Ласкин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5346700" y="3176527"/>
            <a:ext cx="7412534" cy="813684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Начальник Центра развития добровольчества АНО «Молодёжный центр Югры»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7D6E58-4B0C-6B38-B7A0-47D8EF52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58" y="6339362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ткань, шаблон, оберточная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16B85573-5EFB-D2DE-E5A0-DF15E7916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0"/>
          <a:stretch/>
        </p:blipFill>
        <p:spPr>
          <a:xfrm>
            <a:off x="0" y="286"/>
            <a:ext cx="13436600" cy="7562564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id="{9EDA0228-6BC1-4D10-B67B-D3AB45BD7E75}"/>
              </a:ext>
            </a:extLst>
          </p:cNvPr>
          <p:cNvSpPr txBox="1"/>
          <p:nvPr/>
        </p:nvSpPr>
        <p:spPr>
          <a:xfrm>
            <a:off x="12911690" y="6972643"/>
            <a:ext cx="102870" cy="25712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ru-RU" sz="1600" spc="10" dirty="0">
                <a:solidFill>
                  <a:schemeClr val="bg1"/>
                </a:solidFill>
                <a:latin typeface="Montserrat Medium"/>
                <a:cs typeface="Montserrat Medium"/>
              </a:rPr>
              <a:t>3</a:t>
            </a:r>
            <a:endParaRPr sz="1600" dirty="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14B4E9B-8C0D-F505-7F03-543B2C627162}"/>
              </a:ext>
            </a:extLst>
          </p:cNvPr>
          <p:cNvGrpSpPr/>
          <p:nvPr/>
        </p:nvGrpSpPr>
        <p:grpSpPr>
          <a:xfrm>
            <a:off x="579968" y="352425"/>
            <a:ext cx="12282192" cy="6172200"/>
            <a:chOff x="579968" y="352425"/>
            <a:chExt cx="12282192" cy="617220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19A601BD-B609-230C-279E-A2A90B2BB574}"/>
                </a:ext>
              </a:extLst>
            </p:cNvPr>
            <p:cNvSpPr/>
            <p:nvPr/>
          </p:nvSpPr>
          <p:spPr>
            <a:xfrm>
              <a:off x="579968" y="352425"/>
              <a:ext cx="12282192" cy="6172200"/>
            </a:xfrm>
            <a:prstGeom prst="roundRect">
              <a:avLst>
                <a:gd name="adj" fmla="val 9172"/>
              </a:avLst>
            </a:prstGeom>
            <a:solidFill>
              <a:schemeClr val="bg1"/>
            </a:solidFill>
            <a:ln w="76200">
              <a:solidFill>
                <a:srgbClr val="EB636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B5E63511-4929-B3B3-D2A1-3367B1B12B7E}"/>
                </a:ext>
              </a:extLst>
            </p:cNvPr>
            <p:cNvCxnSpPr/>
            <p:nvPr/>
          </p:nvCxnSpPr>
          <p:spPr>
            <a:xfrm>
              <a:off x="4660900" y="352425"/>
              <a:ext cx="0" cy="6172200"/>
            </a:xfrm>
            <a:prstGeom prst="line">
              <a:avLst/>
            </a:prstGeom>
            <a:ln w="76200">
              <a:solidFill>
                <a:srgbClr val="EB63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49EF2F0-0BC1-FCD8-B2E4-2F04549AC453}"/>
                </a:ext>
              </a:extLst>
            </p:cNvPr>
            <p:cNvCxnSpPr/>
            <p:nvPr/>
          </p:nvCxnSpPr>
          <p:spPr>
            <a:xfrm>
              <a:off x="8775700" y="352425"/>
              <a:ext cx="0" cy="6172200"/>
            </a:xfrm>
            <a:prstGeom prst="line">
              <a:avLst/>
            </a:prstGeom>
            <a:ln w="76200">
              <a:solidFill>
                <a:srgbClr val="EB63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BBCB68C8-C948-2C2F-F807-7090E73ABE1A}"/>
                </a:ext>
              </a:extLst>
            </p:cNvPr>
            <p:cNvCxnSpPr>
              <a:cxnSpLocks/>
              <a:stCxn id="3" idx="1"/>
              <a:endCxn id="3" idx="3"/>
            </p:cNvCxnSpPr>
            <p:nvPr/>
          </p:nvCxnSpPr>
          <p:spPr>
            <a:xfrm>
              <a:off x="579968" y="3438525"/>
              <a:ext cx="12282192" cy="0"/>
            </a:xfrm>
            <a:prstGeom prst="line">
              <a:avLst/>
            </a:prstGeom>
            <a:ln w="76200">
              <a:solidFill>
                <a:srgbClr val="EB63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bject 2">
            <a:extLst>
              <a:ext uri="{FF2B5EF4-FFF2-40B4-BE49-F238E27FC236}">
                <a16:creationId xmlns:a16="http://schemas.microsoft.com/office/drawing/2014/main" id="{8152A5DA-AC98-769F-E44A-762CAFAD69F8}"/>
              </a:ext>
            </a:extLst>
          </p:cNvPr>
          <p:cNvSpPr txBox="1">
            <a:spLocks/>
          </p:cNvSpPr>
          <p:nvPr/>
        </p:nvSpPr>
        <p:spPr>
          <a:xfrm>
            <a:off x="889000" y="1080166"/>
            <a:ext cx="3428999" cy="1413144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форума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DEBB4853-2895-7EB4-E6D5-2A28AE41CA50}"/>
              </a:ext>
            </a:extLst>
          </p:cNvPr>
          <p:cNvSpPr txBox="1">
            <a:spLocks/>
          </p:cNvSpPr>
          <p:nvPr/>
        </p:nvSpPr>
        <p:spPr>
          <a:xfrm>
            <a:off x="5003801" y="1074604"/>
            <a:ext cx="3428999" cy="1413144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 время</a:t>
            </a:r>
          </a:p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форума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522DBE69-0638-004A-9C02-C6DE4FEAE842}"/>
              </a:ext>
            </a:extLst>
          </p:cNvPr>
          <p:cNvSpPr txBox="1">
            <a:spLocks/>
          </p:cNvSpPr>
          <p:nvPr/>
        </p:nvSpPr>
        <p:spPr>
          <a:xfrm>
            <a:off x="9118601" y="1076592"/>
            <a:ext cx="3428999" cy="1413144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форума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B34C1FF1-599B-5493-F060-7AEC684FDFD0}"/>
              </a:ext>
            </a:extLst>
          </p:cNvPr>
          <p:cNvSpPr txBox="1">
            <a:spLocks/>
          </p:cNvSpPr>
          <p:nvPr/>
        </p:nvSpPr>
        <p:spPr>
          <a:xfrm>
            <a:off x="888999" y="4169774"/>
            <a:ext cx="3428999" cy="167770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-25" normalizeH="0" baseline="0" noProof="0" dirty="0">
                <a:ln>
                  <a:noFill/>
                </a:ln>
                <a:solidFill>
                  <a:srgbClr val="EB63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Привлечение</a:t>
            </a:r>
          </a:p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5" dirty="0">
                <a:solidFill>
                  <a:srgbClr val="EB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</a:t>
            </a:r>
          </a:p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5" dirty="0">
                <a:solidFill>
                  <a:srgbClr val="EB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endParaRPr kumimoji="0" lang="ru-RU" sz="3200" b="0" i="0" u="none" strike="noStrike" kern="0" cap="none" spc="-25" normalizeH="0" baseline="0" noProof="0" dirty="0">
              <a:ln>
                <a:noFill/>
              </a:ln>
              <a:solidFill>
                <a:srgbClr val="EB636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6634D869-ED10-BAE8-47FB-40BA8FFD50A9}"/>
              </a:ext>
            </a:extLst>
          </p:cNvPr>
          <p:cNvSpPr txBox="1">
            <a:spLocks/>
          </p:cNvSpPr>
          <p:nvPr/>
        </p:nvSpPr>
        <p:spPr>
          <a:xfrm>
            <a:off x="5003798" y="4265954"/>
            <a:ext cx="3428999" cy="1485343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-25" normalizeH="0" baseline="0" noProof="0" dirty="0">
                <a:ln>
                  <a:noFill/>
                </a:ln>
                <a:solidFill>
                  <a:srgbClr val="EB63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Реализация функций</a:t>
            </a:r>
          </a:p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5" dirty="0">
                <a:solidFill>
                  <a:srgbClr val="EB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  <a:endParaRPr kumimoji="0" lang="ru-RU" sz="3200" b="0" i="0" u="none" strike="noStrike" kern="0" cap="none" spc="-25" normalizeH="0" baseline="0" noProof="0" dirty="0">
              <a:ln>
                <a:noFill/>
              </a:ln>
              <a:solidFill>
                <a:srgbClr val="EB636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AD870C72-32BC-78FC-1871-528D2617407E}"/>
              </a:ext>
            </a:extLst>
          </p:cNvPr>
          <p:cNvSpPr txBox="1">
            <a:spLocks/>
          </p:cNvSpPr>
          <p:nvPr/>
        </p:nvSpPr>
        <p:spPr>
          <a:xfrm>
            <a:off x="9104431" y="4086225"/>
            <a:ext cx="3428999" cy="184480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-25" normalizeH="0" baseline="0" noProof="0" dirty="0">
                <a:ln>
                  <a:noFill/>
                </a:ln>
                <a:solidFill>
                  <a:srgbClr val="EB63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Поощрение</a:t>
            </a:r>
          </a:p>
          <a:p>
            <a:pPr marL="12700" marR="5080" lvl="0" indent="48260" algn="ctr" defTabSz="914400" eaLnBrk="1" fontAlgn="auto" latinLnBrk="0" hangingPunct="1">
              <a:lnSpc>
                <a:spcPct val="729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25" dirty="0">
                <a:solidFill>
                  <a:srgbClr val="EB6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Наследие волонтёрской программы</a:t>
            </a:r>
            <a:endParaRPr kumimoji="0" lang="ru-RU" sz="3200" b="0" i="0" u="none" strike="noStrike" kern="0" cap="none" spc="-25" normalizeH="0" baseline="0" noProof="0" dirty="0">
              <a:ln>
                <a:noFill/>
              </a:ln>
              <a:solidFill>
                <a:srgbClr val="EB636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2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5E0F68-7741-F372-9901-0D416033F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277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BBC1E97B-1979-A5C7-0ED4-1CDECD0F51DD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353800" cy="2891176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Определите требуемые позиции и количество волонтёров для успешной реализации форума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Подготовьте регистрацию волонтёров 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</a:t>
            </a:r>
            <a:r>
              <a:rPr kumimoji="0" lang="ru-RU" sz="3000" b="0" i="0" u="none" strike="noStrike" kern="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убликуйте</a:t>
            </a: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распространите информацию</a:t>
            </a:r>
            <a:b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наборе волонтёров</a:t>
            </a: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Medium"/>
                <a:cs typeface="Montserrat Medium"/>
              </a:rPr>
              <a:t>4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Medium"/>
              <a:cs typeface="Montserrat Medium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46901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Привлечение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31733B9-2D2E-E1EA-8C2A-47DDD26D7BFE}"/>
              </a:ext>
            </a:extLst>
          </p:cNvPr>
          <p:cNvSpPr txBox="1">
            <a:spLocks/>
          </p:cNvSpPr>
          <p:nvPr/>
        </p:nvSpPr>
        <p:spPr>
          <a:xfrm>
            <a:off x="387350" y="4985743"/>
            <a:ext cx="3962400" cy="112146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000" dirty="0" err="1">
                <a:solidFill>
                  <a:srgbClr val="FF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Социальные</a:t>
            </a:r>
            <a:r>
              <a:rPr lang="ru-RU" sz="3000" dirty="0">
                <a:solidFill>
                  <a:srgbClr val="FF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сети форума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8E331B9-9850-86F9-6A7F-858A84FC7261}"/>
              </a:ext>
            </a:extLst>
          </p:cNvPr>
          <p:cNvSpPr txBox="1">
            <a:spLocks/>
          </p:cNvSpPr>
          <p:nvPr/>
        </p:nvSpPr>
        <p:spPr>
          <a:xfrm>
            <a:off x="4737100" y="4754910"/>
            <a:ext cx="3962400" cy="1583126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000" dirty="0">
                <a:solidFill>
                  <a:srgbClr val="FF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Региональные молодёжные организации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DF3A3EA-4C84-5983-05AF-B963FC9CA5EB}"/>
              </a:ext>
            </a:extLst>
          </p:cNvPr>
          <p:cNvSpPr txBox="1">
            <a:spLocks/>
          </p:cNvSpPr>
          <p:nvPr/>
        </p:nvSpPr>
        <p:spPr>
          <a:xfrm>
            <a:off x="9086850" y="4985743"/>
            <a:ext cx="3962400" cy="112146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000" dirty="0">
                <a:solidFill>
                  <a:srgbClr val="FF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Волонтёрские группы и чаты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FB7623-98E2-409F-0B30-2F9B0CD2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08" y="6523524"/>
            <a:ext cx="63221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9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F38790-2701-69A4-0E38-BC128FC58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3"/>
          <a:stretch/>
        </p:blipFill>
        <p:spPr>
          <a:xfrm>
            <a:off x="0" y="286"/>
            <a:ext cx="13436600" cy="6448139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10" noProof="0" dirty="0">
                <a:solidFill>
                  <a:srgbClr val="FF6B6B"/>
                </a:solidFill>
                <a:latin typeface="Montserrat Medium"/>
                <a:cs typeface="Montserrat Medium"/>
              </a:rPr>
              <a:t>5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Medium"/>
              <a:cs typeface="Montserrat Medium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72EBC72-EA37-EE0F-7B37-052C0975BA1E}"/>
              </a:ext>
            </a:extLst>
          </p:cNvPr>
          <p:cNvSpPr/>
          <p:nvPr/>
        </p:nvSpPr>
        <p:spPr>
          <a:xfrm>
            <a:off x="2197350" y="3945335"/>
            <a:ext cx="4191464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Обозначение главных</a:t>
            </a:r>
            <a:r>
              <a:rPr kumimoji="0" lang="ru-RU" sz="2500" b="0" i="0" u="none" strike="noStrike" kern="0" cap="none" spc="-25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правил, прав</a:t>
            </a:r>
            <a:br>
              <a:rPr kumimoji="0" lang="ru-RU" sz="2500" b="0" i="0" u="none" strike="noStrike" kern="0" cap="none" spc="-25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500" b="0" i="0" u="none" strike="noStrike" kern="0" cap="none" spc="-25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обязанностей</a:t>
            </a:r>
            <a:endParaRPr kumimoji="0" lang="ru-RU" sz="2500" b="0" i="0" u="none" strike="noStrike" kern="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932283-999A-D364-E6C8-BDB1992DED7B}"/>
              </a:ext>
            </a:extLst>
          </p:cNvPr>
          <p:cNvSpPr/>
          <p:nvPr/>
        </p:nvSpPr>
        <p:spPr>
          <a:xfrm>
            <a:off x="4891085" y="2105025"/>
            <a:ext cx="3654431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Возможность потренировать</a:t>
            </a:r>
            <a:r>
              <a:rPr kumimoji="0" lang="ru-RU" sz="2500" b="0" i="0" u="none" strike="noStrike" kern="0" cap="none" spc="-25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функции</a:t>
            </a:r>
            <a:endParaRPr kumimoji="0" lang="ru-RU" sz="2500" b="0" i="0" u="none" strike="noStrike" kern="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7F916C-EFF2-8DBF-5D6D-F9A84D31C7E7}"/>
              </a:ext>
            </a:extLst>
          </p:cNvPr>
          <p:cNvSpPr/>
          <p:nvPr/>
        </p:nvSpPr>
        <p:spPr>
          <a:xfrm>
            <a:off x="618327" y="2105025"/>
            <a:ext cx="3654431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Общение</a:t>
            </a:r>
            <a:br>
              <a:rPr kumimoji="0" lang="ru-RU" sz="25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5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знакомство друг</a:t>
            </a:r>
            <a:br>
              <a:rPr kumimoji="0" lang="ru-RU" sz="25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5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другом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A88B793-0042-700C-44A7-EBFC95B100CC}"/>
              </a:ext>
            </a:extLst>
          </p:cNvPr>
          <p:cNvSpPr/>
          <p:nvPr/>
        </p:nvSpPr>
        <p:spPr>
          <a:xfrm>
            <a:off x="7068111" y="3945335"/>
            <a:ext cx="4191464" cy="1360090"/>
          </a:xfrm>
          <a:prstGeom prst="roundRect">
            <a:avLst/>
          </a:prstGeom>
          <a:noFill/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 роли</a:t>
            </a:r>
            <a:br>
              <a:rPr lang="ru-RU" sz="25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значимости волонтёров на форуме</a:t>
            </a:r>
            <a:endParaRPr kumimoji="0" lang="ru-RU" sz="2500" b="0" i="0" u="none" strike="noStrike" kern="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6A2057C-F8B7-4789-71EB-742D6A543655}"/>
              </a:ext>
            </a:extLst>
          </p:cNvPr>
          <p:cNvSpPr/>
          <p:nvPr/>
        </p:nvSpPr>
        <p:spPr>
          <a:xfrm>
            <a:off x="9163843" y="2105025"/>
            <a:ext cx="3654431" cy="136009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kumimoji="0" lang="ru-RU" sz="2500" b="0" i="0" u="none" strike="noStrike" kern="0" cap="none" spc="-25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компетенций</a:t>
            </a:r>
            <a:endParaRPr kumimoji="0" lang="ru-RU" sz="2500" b="0" i="0" u="none" strike="noStrike" kern="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12C2002-5B12-5643-B6BB-A7FF396DB7F5}"/>
              </a:ext>
            </a:extLst>
          </p:cNvPr>
          <p:cNvSpPr/>
          <p:nvPr/>
        </p:nvSpPr>
        <p:spPr>
          <a:xfrm>
            <a:off x="580388" y="516498"/>
            <a:ext cx="4191464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82309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BA893C-4EE4-EAD8-BE18-E01BC1136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0"/>
          <a:stretch/>
        </p:blipFill>
        <p:spPr>
          <a:xfrm>
            <a:off x="0" y="286"/>
            <a:ext cx="13436600" cy="6676739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Medium"/>
                <a:cs typeface="Montserrat Medium"/>
              </a:rPr>
              <a:t>6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Medium"/>
              <a:cs typeface="Montserrat Medium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12C2002-5B12-5643-B6BB-A7FF396DB7F5}"/>
              </a:ext>
            </a:extLst>
          </p:cNvPr>
          <p:cNvSpPr/>
          <p:nvPr/>
        </p:nvSpPr>
        <p:spPr>
          <a:xfrm>
            <a:off x="580388" y="516498"/>
            <a:ext cx="4191464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90AD82D-8957-7D37-FBF3-AD7977553BE3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1353800" cy="354520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Используйте доступные ресурсы для подготовки</a:t>
            </a:r>
          </a:p>
          <a:p>
            <a:pPr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Привлекайте опытных тренеров и модераторов</a:t>
            </a:r>
            <a:b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 реализации обучающей программы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Применяйте различные форматы обучения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забывайте про функциональные и объектовые инструктажи</a:t>
            </a:r>
            <a:endParaRPr kumimoji="0" lang="ru-RU" sz="3000" b="0" i="0" u="none" strike="noStrike" kern="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9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9B8580-9AF2-FA96-CABC-DFCAC2C62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>
          <a:xfrm>
            <a:off x="0" y="286"/>
            <a:ext cx="13436600" cy="6600539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Medium"/>
                <a:cs typeface="Montserrat Medium"/>
              </a:rPr>
              <a:t>7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Medium"/>
              <a:cs typeface="Montserrat Medium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75095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Реализация функции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0AD76E0-55BF-E1B7-7881-652B40C20583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2145826" cy="2891176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Научитесь грамотно ставить задачи для волонтёров</a:t>
            </a:r>
            <a:b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определять необходимые ресурсы для их выполнения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Помните, что если вы не знаете как выполнить задачу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её нельзя поручать волонтёру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Всегда 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выполнение задач</a:t>
            </a:r>
            <a:endParaRPr kumimoji="0" lang="ru-RU" sz="3000" b="0" i="0" u="none" strike="noStrike" kern="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4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DA2223-390C-3731-D3FB-35413A361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0"/>
          <a:stretch/>
        </p:blipFill>
        <p:spPr>
          <a:xfrm>
            <a:off x="0" y="286"/>
            <a:ext cx="13436600" cy="6676739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Montserrat Medium"/>
                <a:cs typeface="Montserrat Medium"/>
              </a:rPr>
              <a:t>8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Medium"/>
              <a:cs typeface="Montserrat Medium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40805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Поощрение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0AD76E0-55BF-E1B7-7881-652B40C20583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2145826" cy="3814506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Проведите церемонию признания вклада волонтёров на закрытии форума или организуйте целое мероприятие для них на следующий день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Можете ли вы </a:t>
            </a: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ещё какие-то подарки</a:t>
            </a:r>
            <a:b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сюрпризы?</a:t>
            </a:r>
          </a:p>
          <a:p>
            <a:pPr>
              <a:defRPr/>
            </a:pP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забудьте проставить волонтёрские часы</a:t>
            </a:r>
            <a:b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платформе</a:t>
            </a:r>
          </a:p>
        </p:txBody>
      </p:sp>
    </p:spTree>
    <p:extLst>
      <p:ext uri="{BB962C8B-B14F-4D97-AF65-F5344CB8AC3E}">
        <p14:creationId xmlns:p14="http://schemas.microsoft.com/office/powerpoint/2010/main" val="332118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4B4E8-C564-35BB-770F-4589504F4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>
          <a:xfrm>
            <a:off x="0" y="286"/>
            <a:ext cx="13436600" cy="6600539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585700" y="6813589"/>
            <a:ext cx="276404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1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Montserrat Medium"/>
                <a:cs typeface="Montserrat Medium"/>
              </a:rPr>
              <a:t>9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Medium"/>
              <a:cs typeface="Montserrat Medium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2F886A-5FED-B194-748E-0E4BE2813323}"/>
              </a:ext>
            </a:extLst>
          </p:cNvPr>
          <p:cNvSpPr/>
          <p:nvPr/>
        </p:nvSpPr>
        <p:spPr>
          <a:xfrm>
            <a:off x="580388" y="516498"/>
            <a:ext cx="12386312" cy="8004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6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50" b="0" i="0" u="none" strike="noStrike" kern="0" cap="none" spc="-25" normalizeH="0" baseline="0" noProof="0" dirty="0">
                <a:ln>
                  <a:noFill/>
                </a:ln>
                <a:solidFill>
                  <a:srgbClr val="FF6D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Наследие волонтёрской программы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0AD76E0-55BF-E1B7-7881-652B40C20583}"/>
              </a:ext>
            </a:extLst>
          </p:cNvPr>
          <p:cNvSpPr txBox="1">
            <a:spLocks/>
          </p:cNvSpPr>
          <p:nvPr/>
        </p:nvSpPr>
        <p:spPr>
          <a:xfrm>
            <a:off x="613408" y="1863734"/>
            <a:ext cx="12145826" cy="3352841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defPPr>
              <a:defRPr kern="0"/>
            </a:defPPr>
            <a:lvl1pPr marL="698500" marR="5080" indent="-685800">
              <a:spcBef>
                <a:spcPts val="1545"/>
              </a:spcBef>
              <a:buFont typeface="Arial" panose="020B0604020202020204" pitchFamily="34" charset="0"/>
              <a:buChar char="•"/>
              <a:defRPr sz="2200" spc="-25">
                <a:solidFill>
                  <a:schemeClr val="tx1"/>
                </a:solidFill>
                <a:latin typeface="Montserrat Medium" panose="00000600000000000000" pitchFamily="2" charset="-52"/>
                <a:ea typeface="+mj-ea"/>
                <a:cs typeface="+mj-cs"/>
              </a:defRPr>
            </a:lvl1pPr>
          </a:lstStyle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Пусть волонтёры продолжают общение в чате после форума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Рассказывайте им о других возможностях, мероприятиях, конкурсах, волонтёрских программах</a:t>
            </a:r>
            <a:b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поощряйте такую активность от них</a:t>
            </a:r>
          </a:p>
          <a:p>
            <a:pPr marL="698500" marR="5080" lvl="0" indent="-68580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Попробуйте принять участие во встречах после форума или на других событиях</a:t>
            </a:r>
          </a:p>
        </p:txBody>
      </p:sp>
    </p:spTree>
    <p:extLst>
      <p:ext uri="{BB962C8B-B14F-4D97-AF65-F5344CB8AC3E}">
        <p14:creationId xmlns:p14="http://schemas.microsoft.com/office/powerpoint/2010/main" val="398821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318</Words>
  <Application>Microsoft Office PowerPoint</Application>
  <PresentationFormat>Произвольный</PresentationFormat>
  <Paragraphs>75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Halvar Breit Rg</vt:lpstr>
      <vt:lpstr>Montserrat Medium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Добрино шаблон презентации</dc:title>
  <dc:creator>katana66</dc:creator>
  <cp:lastModifiedBy>katana66</cp:lastModifiedBy>
  <cp:revision>16</cp:revision>
  <dcterms:created xsi:type="dcterms:W3CDTF">2024-05-27T08:32:33Z</dcterms:created>
  <dcterms:modified xsi:type="dcterms:W3CDTF">2024-10-08T05:27:42Z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